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commentAuthors.xml" ContentType="application/vnd.openxmlformats-officedocument.presentationml.commentAuthors+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30" r:id="rId1"/>
    <p:sldMasterId id="2147483749" r:id="rId2"/>
  </p:sldMasterIdLst>
  <p:notesMasterIdLst>
    <p:notesMasterId r:id="rId37"/>
  </p:notesMasterIdLst>
  <p:handoutMasterIdLst>
    <p:handoutMasterId r:id="rId38"/>
  </p:handoutMasterIdLst>
  <p:sldIdLst>
    <p:sldId id="330" r:id="rId3"/>
    <p:sldId id="332" r:id="rId4"/>
    <p:sldId id="389" r:id="rId5"/>
    <p:sldId id="391" r:id="rId6"/>
    <p:sldId id="431" r:id="rId7"/>
    <p:sldId id="460" r:id="rId8"/>
    <p:sldId id="461" r:id="rId9"/>
    <p:sldId id="462" r:id="rId10"/>
    <p:sldId id="340" r:id="rId11"/>
    <p:sldId id="475" r:id="rId12"/>
    <p:sldId id="476" r:id="rId13"/>
    <p:sldId id="463" r:id="rId14"/>
    <p:sldId id="415" r:id="rId15"/>
    <p:sldId id="464" r:id="rId16"/>
    <p:sldId id="465" r:id="rId17"/>
    <p:sldId id="466" r:id="rId18"/>
    <p:sldId id="467" r:id="rId19"/>
    <p:sldId id="468" r:id="rId20"/>
    <p:sldId id="469" r:id="rId21"/>
    <p:sldId id="470" r:id="rId22"/>
    <p:sldId id="471" r:id="rId23"/>
    <p:sldId id="472" r:id="rId24"/>
    <p:sldId id="473" r:id="rId25"/>
    <p:sldId id="482" r:id="rId26"/>
    <p:sldId id="474" r:id="rId27"/>
    <p:sldId id="477" r:id="rId28"/>
    <p:sldId id="478" r:id="rId29"/>
    <p:sldId id="479" r:id="rId30"/>
    <p:sldId id="480" r:id="rId31"/>
    <p:sldId id="481" r:id="rId32"/>
    <p:sldId id="483" r:id="rId33"/>
    <p:sldId id="359" r:id="rId34"/>
    <p:sldId id="440" r:id="rId35"/>
    <p:sldId id="409" r:id="rId36"/>
  </p:sldIdLst>
  <p:sldSz cx="12188825" cy="6858000"/>
  <p:notesSz cx="7023100" cy="9309100"/>
  <p:embeddedFontLst>
    <p:embeddedFont>
      <p:font typeface="Segoe UI" pitchFamily="34" charset="0"/>
      <p:regular r:id="rId39"/>
      <p:bold r:id="rId40"/>
      <p:italic r:id="rId41"/>
      <p:boldItalic r:id="rId42"/>
    </p:embeddedFont>
    <p:embeddedFont>
      <p:font typeface="Segoe UI Light" pitchFamily="34" charset="0"/>
      <p:regular r:id="rId43"/>
    </p:embeddedFont>
    <p:embeddedFont>
      <p:font typeface="Segoe Light" charset="0"/>
      <p:regular r:id="rId44"/>
      <p:italic r:id="rId45"/>
    </p:embeddedFont>
    <p:embeddedFont>
      <p:font typeface="Segoe Semibold" charset="0"/>
      <p:bold r:id="rId46"/>
      <p:boldItalic r:id="rId47"/>
    </p:embeddedFont>
    <p:embeddedFont>
      <p:font typeface="Consolas" pitchFamily="49" charset="0"/>
      <p:regular r:id="rId48"/>
      <p:bold r:id="rId49"/>
      <p:italic r:id="rId50"/>
      <p:boldItalic r:id="rId5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1BB06A2C-B137-4F31-A1E2-44967182B14F}">
          <p14:sldIdLst>
            <p14:sldId id="330"/>
            <p14:sldId id="389"/>
            <p14:sldId id="332"/>
            <p14:sldId id="391"/>
            <p14:sldId id="431"/>
            <p14:sldId id="460"/>
            <p14:sldId id="461"/>
            <p14:sldId id="462"/>
            <p14:sldId id="340"/>
            <p14:sldId id="475"/>
            <p14:sldId id="476"/>
            <p14:sldId id="463"/>
            <p14:sldId id="415"/>
            <p14:sldId id="464"/>
            <p14:sldId id="465"/>
            <p14:sldId id="466"/>
            <p14:sldId id="467"/>
            <p14:sldId id="468"/>
            <p14:sldId id="469"/>
            <p14:sldId id="470"/>
            <p14:sldId id="471"/>
          </p14:sldIdLst>
        </p14:section>
        <p14:section name="Untitled Section" id="{6FA794B2-FDCD-4B0B-B596-CADCFE883B23}">
          <p14:sldIdLst>
            <p14:sldId id="472"/>
            <p14:sldId id="473"/>
            <p14:sldId id="482"/>
            <p14:sldId id="474"/>
            <p14:sldId id="477"/>
            <p14:sldId id="478"/>
            <p14:sldId id="479"/>
            <p14:sldId id="480"/>
            <p14:sldId id="481"/>
            <p14:sldId id="483"/>
            <p14:sldId id="359"/>
            <p14:sldId id="440"/>
            <p14:sldId id="409"/>
          </p14:sldIdLst>
        </p14:section>
      </p14:sectionLst>
    </p:ext>
    <p:ext uri="{EFAFB233-063F-42B5-8137-9DF3F51BA10A}">
      <p15:sldGuideLst xmlns=""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92929"/>
    <a:srgbClr val="92D050"/>
    <a:srgbClr val="7ECCFF"/>
    <a:srgbClr val="FF8A00"/>
    <a:srgbClr val="85BCE6"/>
    <a:srgbClr val="00AEEF"/>
    <a:srgbClr val="A6A6A6"/>
    <a:srgbClr val="FFFFFF"/>
    <a:srgbClr val="ED1E79"/>
    <a:srgbClr val="59595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3" autoAdjust="0"/>
    <p:restoredTop sz="75798" autoAdjust="0"/>
  </p:normalViewPr>
  <p:slideViewPr>
    <p:cSldViewPr snapToGrid="0">
      <p:cViewPr varScale="1">
        <p:scale>
          <a:sx n="88" d="100"/>
          <a:sy n="88" d="100"/>
        </p:scale>
        <p:origin x="-374" y="-8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41" d="100"/>
        <a:sy n="41" d="100"/>
      </p:scale>
      <p:origin x="0" y="0"/>
    </p:cViewPr>
  </p:sorterViewPr>
  <p:notesViewPr>
    <p:cSldViewPr snapToGrid="0" showGuides="1">
      <p:cViewPr varScale="1">
        <p:scale>
          <a:sx n="78" d="100"/>
          <a:sy n="78" d="100"/>
        </p:scale>
        <p:origin x="-2622" y="-102"/>
      </p:cViewPr>
      <p:guideLst>
        <p:guide orient="horz" pos="2932"/>
        <p:guide pos="2212"/>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pPr/>
              <a:t>4/3/2017</a:t>
            </a:fld>
            <a:endParaRPr lang="en-US" dirty="0">
              <a:latin typeface="Segoe UI" pitchFamily="34" charset="0"/>
            </a:endParaRPr>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6" tIns="46223" rIns="92446" bIns="46223"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4/3/2017</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2446" tIns="46223" rIns="92446" bIns="4622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42030"/>
            <a:ext cx="3043343" cy="4654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 xmlns:p14="http://schemas.microsoft.com/office/powerpoint/2010/main" val="298593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 xmlns:p14="http://schemas.microsoft.com/office/powerpoint/2010/main" val="252261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 xmlns:p14="http://schemas.microsoft.com/office/powerpoint/2010/main" val="72008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 xmlns:p14="http://schemas.microsoft.com/office/powerpoint/2010/main" val="25226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 xmlns:p14="http://schemas.microsoft.com/office/powerpoint/2010/main" val="104019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 xmlns:p14="http://schemas.microsoft.com/office/powerpoint/2010/main" val="2399921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 xmlns:p14="http://schemas.microsoft.com/office/powerpoint/2010/main" val="217588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 xmlns:p14="http://schemas.microsoft.com/office/powerpoint/2010/main" val="1576176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 xmlns:p14="http://schemas.microsoft.com/office/powerpoint/2010/main" val="21663920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89125" y="1796716"/>
            <a:ext cx="4205288" cy="729916"/>
          </a:xfrm>
        </p:spPr>
        <p:txBody>
          <a:bodyPr anchor="ctr" anchorCtr="0">
            <a:noAutofit/>
          </a:bodyPr>
          <a:lstStyle>
            <a:lvl1pPr>
              <a:lnSpc>
                <a:spcPct val="90000"/>
              </a:lnSpc>
              <a:defRPr sz="4800" baseline="0">
                <a:solidFill>
                  <a:schemeClr val="bg1">
                    <a:alpha val="98000"/>
                  </a:schemeClr>
                </a:solidFill>
              </a:defRPr>
            </a:lvl1pPr>
          </a:lstStyle>
          <a:p>
            <a:r>
              <a:rPr lang="en-US" dirty="0" smtClean="0"/>
              <a:t>Demo</a:t>
            </a:r>
            <a:endParaRPr lang="en-US" dirty="0"/>
          </a:p>
        </p:txBody>
      </p:sp>
      <p:sp>
        <p:nvSpPr>
          <p:cNvPr id="3" name="Subtitle 2"/>
          <p:cNvSpPr>
            <a:spLocks noGrp="1"/>
          </p:cNvSpPr>
          <p:nvPr>
            <p:ph type="subTitle" idx="1" hasCustomPrompt="1"/>
          </p:nvPr>
        </p:nvSpPr>
        <p:spPr>
          <a:xfrm>
            <a:off x="1889124" y="4427314"/>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Presenter Name</a:t>
            </a:r>
            <a:endParaRPr lang="en-US" dirty="0"/>
          </a:p>
        </p:txBody>
      </p:sp>
      <p:sp>
        <p:nvSpPr>
          <p:cNvPr id="7" name="Text Placeholder 6"/>
          <p:cNvSpPr>
            <a:spLocks noGrp="1"/>
          </p:cNvSpPr>
          <p:nvPr>
            <p:ph type="body" sz="quarter" idx="10" hasCustomPrompt="1"/>
          </p:nvPr>
        </p:nvSpPr>
        <p:spPr>
          <a:xfrm>
            <a:off x="1889125" y="2536257"/>
            <a:ext cx="5414043" cy="1831206"/>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lang="en-US" sz="6000" dirty="0" smtClean="0">
                <a:solidFill>
                  <a:srgbClr val="00B0F0"/>
                </a:solidFill>
                <a:latin typeface="Segoe UI Light" pitchFamily="34" charset="0"/>
              </a:defRPr>
            </a:lvl1pPr>
          </a:lstStyle>
          <a:p>
            <a:pPr lvl="0"/>
            <a:r>
              <a:rPr lang="en-US" dirty="0" smtClean="0"/>
              <a:t>click to…</a:t>
            </a:r>
          </a:p>
        </p:txBody>
      </p:sp>
      <p:pic>
        <p:nvPicPr>
          <p:cNvPr id="8" name="Picture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085012" y="1336765"/>
            <a:ext cx="4005943" cy="4005943"/>
          </a:xfrm>
          <a:prstGeom prst="rect">
            <a:avLst/>
          </a:prstGeom>
        </p:spPr>
      </p:pic>
    </p:spTree>
    <p:extLst>
      <p:ext uri="{BB962C8B-B14F-4D97-AF65-F5344CB8AC3E}">
        <p14:creationId xmlns=""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65680" y="2602279"/>
            <a:ext cx="4205288" cy="1523494"/>
          </a:xfrm>
        </p:spPr>
        <p:txBody>
          <a:bodyPr anchor="ctr" anchorCtr="0">
            <a:noAutofit/>
          </a:bodyPr>
          <a:lstStyle>
            <a:lvl1pPr algn="l">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4352656"/>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20707" y="3364026"/>
            <a:ext cx="3340955" cy="1274538"/>
          </a:xfrm>
        </p:spPr>
        <p:txBody>
          <a:bodyPr anchor="t" anchorCtr="0">
            <a:noAutofit/>
            <a:scene3d>
              <a:camera prst="orthographicFront"/>
              <a:lightRig rig="flat" dir="t"/>
            </a:scene3d>
            <a:sp3d>
              <a:contourClr>
                <a:schemeClr val="bg2"/>
              </a:contourClr>
            </a:sp3d>
          </a:bodyPr>
          <a:lstStyle>
            <a:lvl1pPr marL="0" indent="0" algn="ctr">
              <a:buFont typeface="Arial" pitchFamily="34" charset="0"/>
              <a:buNone/>
              <a:defRPr lang="en-US" sz="6000" dirty="0" smtClean="0">
                <a:solidFill>
                  <a:srgbClr val="00B0F0"/>
                </a:solidFill>
                <a:latin typeface="Segoe UI Light" pitchFamily="34" charset="0"/>
              </a:defRPr>
            </a:lvl1pPr>
          </a:lstStyle>
          <a:p>
            <a:pPr lvl="0"/>
            <a:r>
              <a:rPr lang="en-US" dirty="0" smtClean="0"/>
              <a:t>video</a:t>
            </a:r>
          </a:p>
        </p:txBody>
      </p:sp>
      <p:sp>
        <p:nvSpPr>
          <p:cNvPr id="8" name="Freeform 6"/>
          <p:cNvSpPr>
            <a:spLocks noEditPoints="1"/>
          </p:cNvSpPr>
          <p:nvPr userDrawn="1"/>
        </p:nvSpPr>
        <p:spPr bwMode="auto">
          <a:xfrm>
            <a:off x="7174523" y="1504001"/>
            <a:ext cx="3890599" cy="37200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2" cstate="print">
            <a:extLst>
              <a:ext uri="{BEBA8EAE-BF5A-486C-A8C5-ECC9F3942E4B}">
                <a14:imgProps xmlns="" xmlns:a14="http://schemas.microsoft.com/office/drawing/2010/main">
                  <a14:imgLayer r:embed="rId3">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cstate="print">
            <a:extLst>
              <a:ext uri="{BEBA8EAE-BF5A-486C-A8C5-ECC9F3942E4B}">
                <a14:imgProps xmlns="" xmlns:a14="http://schemas.microsoft.com/office/drawing/2010/main">
                  <a14:imgLayer r:embed="rId3">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4" cstate="print">
            <a:extLst>
              <a:ext uri="{BEBA8EAE-BF5A-486C-A8C5-ECC9F3942E4B}">
                <a14:imgProps xmlns="" xmlns:a14="http://schemas.microsoft.com/office/drawing/2010/main">
                  <a14:imgLayer r:embed="rId5">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30202099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 xmlns:p14="http://schemas.microsoft.com/office/powerpoint/2010/main" val="34083688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 xmlns:p14="http://schemas.microsoft.com/office/powerpoint/2010/main" val="129889119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53" r:id="rId3"/>
    <p:sldLayoutId id="214748375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localhost:9200/?prett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jprante/elasticsearch-river-jdb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elasticsearch.org/guide/en/marvel/current/" TargetMode="External"/><Relationship Id="rId2" Type="http://schemas.openxmlformats.org/officeDocument/2006/relationships/hyperlink" Target="https://github.com/mobz/elasticsearch-head" TargetMode="External"/><Relationship Id="rId1" Type="http://schemas.openxmlformats.org/officeDocument/2006/relationships/slideLayout" Target="../slideLayouts/slideLayout2.xml"/><Relationship Id="rId5" Type="http://schemas.openxmlformats.org/officeDocument/2006/relationships/hyperlink" Target="https://github.com/lukas-vlcek/bigdesk/" TargetMode="External"/><Relationship Id="rId4" Type="http://schemas.openxmlformats.org/officeDocument/2006/relationships/hyperlink" Target="https://github.com/karmi/elasticsearch-paramedi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hyperlink" Target="http://solr-vs-elasticsearch.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6808471"/>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ctrTitle"/>
          </p:nvPr>
        </p:nvSpPr>
        <p:spPr>
          <a:xfrm>
            <a:off x="3109913" y="2468880"/>
            <a:ext cx="8502967" cy="1276830"/>
          </a:xfrm>
        </p:spPr>
        <p:txBody>
          <a:bodyPr/>
          <a:lstStyle/>
          <a:p>
            <a:pPr algn="r"/>
            <a:r>
              <a:rPr lang="en-US" sz="8000" cap="all" dirty="0" smtClean="0"/>
              <a:t>Elasticsearch</a:t>
            </a:r>
            <a:endParaRPr lang="en-US" cap="all" dirty="0"/>
          </a:p>
        </p:txBody>
      </p:sp>
      <p:sp>
        <p:nvSpPr>
          <p:cNvPr id="2" name="Text Placeholder 1"/>
          <p:cNvSpPr>
            <a:spLocks noGrp="1"/>
          </p:cNvSpPr>
          <p:nvPr>
            <p:ph type="body" sz="quarter" idx="11"/>
          </p:nvPr>
        </p:nvSpPr>
        <p:spPr>
          <a:xfrm>
            <a:off x="3871913" y="3957021"/>
            <a:ext cx="5454333" cy="658642"/>
          </a:xfrm>
        </p:spPr>
        <p:txBody>
          <a:bodyPr/>
          <a:lstStyle/>
          <a:p>
            <a:r>
              <a:rPr lang="en-US" sz="2800" dirty="0" smtClean="0">
                <a:solidFill>
                  <a:srgbClr val="00B0F0">
                    <a:alpha val="98000"/>
                  </a:srgbClr>
                </a:solidFill>
              </a:rPr>
              <a:t>Mayur Rathod</a:t>
            </a:r>
          </a:p>
          <a:p>
            <a:r>
              <a:rPr lang="en-US" sz="1600" dirty="0" smtClean="0"/>
              <a:t>Software Engineer</a:t>
            </a:r>
            <a:endParaRPr lang="en-US" sz="1600" dirty="0"/>
          </a:p>
        </p:txBody>
      </p:sp>
      <p:pic>
        <p:nvPicPr>
          <p:cNvPr id="5" name="Picture 4"/>
          <p:cNvPicPr>
            <a:picLocks noChangeAspect="1"/>
          </p:cNvPicPr>
          <p:nvPr/>
        </p:nvPicPr>
        <p:blipFill rotWithShape="1">
          <a:blip r:embed="rId3" cstate="print">
            <a:extLst>
              <a:ext uri="{28A0092B-C50C-407E-A947-70E740481C1C}">
                <a14:useLocalDpi xmlns="" xmlns:a14="http://schemas.microsoft.com/office/drawing/2010/main" val="0"/>
              </a:ext>
            </a:extLst>
          </a:blip>
          <a:srcRect l="-2" r="-524"/>
          <a:stretch/>
        </p:blipFill>
        <p:spPr>
          <a:xfrm>
            <a:off x="-2398554" y="1039177"/>
            <a:ext cx="4797107" cy="4867275"/>
          </a:xfrm>
          <a:prstGeom prst="rect">
            <a:avLst/>
          </a:prstGeom>
        </p:spPr>
      </p:pic>
      <p:sp>
        <p:nvSpPr>
          <p:cNvPr id="6" name="Rectangle 5"/>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40291685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402776"/>
            <a:ext cx="11149013" cy="553998"/>
          </a:xfrm>
        </p:spPr>
        <p:txBody>
          <a:bodyPr/>
          <a:lstStyle/>
          <a:p>
            <a:r>
              <a:rPr lang="en-US" sz="4000" dirty="0" smtClean="0">
                <a:solidFill>
                  <a:srgbClr val="00AEEF"/>
                </a:solidFill>
                <a:latin typeface="+mn-lt"/>
                <a:cs typeface="+mn-cs"/>
              </a:rPr>
              <a:t>Basic Concepts</a:t>
            </a:r>
            <a:endParaRPr lang="en-US" sz="4000" dirty="0">
              <a:solidFill>
                <a:srgbClr val="00AEEF"/>
              </a:solidFill>
              <a:latin typeface="+mn-lt"/>
              <a:cs typeface="+mn-cs"/>
            </a:endParaRPr>
          </a:p>
        </p:txBody>
      </p:sp>
      <p:sp>
        <p:nvSpPr>
          <p:cNvPr id="5" name="Rectangle 4"/>
          <p:cNvSpPr/>
          <p:nvPr/>
        </p:nvSpPr>
        <p:spPr>
          <a:xfrm>
            <a:off x="411522" y="1154201"/>
            <a:ext cx="11364191" cy="5078313"/>
          </a:xfrm>
          <a:prstGeom prst="rect">
            <a:avLst/>
          </a:prstGeom>
        </p:spPr>
        <p:txBody>
          <a:bodyPr wrap="square">
            <a:spAutoFit/>
          </a:bodyPr>
          <a:lstStyle/>
          <a:p>
            <a:r>
              <a:rPr lang="en-US" sz="1800" dirty="0" smtClean="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sym typeface="Wingdings" pitchFamily="2" charset="2"/>
              </a:rPr>
              <a:t>Document </a:t>
            </a:r>
            <a:r>
              <a:rPr lang="en-US" sz="1800" spc="-100" dirty="0">
                <a:ln w="3175">
                  <a:noFill/>
                </a:ln>
                <a:solidFill>
                  <a:schemeClr val="bg1"/>
                </a:solidFill>
                <a:latin typeface="Segoe UI Light" pitchFamily="34" charset="0"/>
                <a:cs typeface="Arial" charset="0"/>
                <a:sym typeface="Wingdings" pitchFamily="2" charset="2"/>
              </a:rPr>
              <a:t>: </a:t>
            </a:r>
            <a:endParaRPr lang="en-US" sz="1800" spc="-100" dirty="0" smtClean="0">
              <a:ln w="3175">
                <a:noFill/>
              </a:ln>
              <a:solidFill>
                <a:schemeClr val="bg1"/>
              </a:solidFill>
              <a:latin typeface="Segoe UI Light" pitchFamily="34" charset="0"/>
              <a:cs typeface="Arial" charset="0"/>
              <a:sym typeface="Wingdings" pitchFamily="2" charset="2"/>
            </a:endParaRPr>
          </a:p>
          <a:p>
            <a:r>
              <a:rPr lang="en-US" sz="1800" spc="-100" dirty="0" smtClean="0">
                <a:ln w="3175">
                  <a:noFill/>
                </a:ln>
                <a:solidFill>
                  <a:schemeClr val="bg1"/>
                </a:solidFill>
                <a:latin typeface="Segoe UI Light" pitchFamily="34" charset="0"/>
                <a:cs typeface="Arial" charset="0"/>
                <a:sym typeface="Wingdings" pitchFamily="2" charset="2"/>
              </a:rPr>
              <a:t>	 A document is a JSON document which is stored in </a:t>
            </a:r>
            <a:r>
              <a:rPr lang="en-US" sz="1800" spc="-100" dirty="0" err="1" smtClean="0">
                <a:ln w="3175">
                  <a:noFill/>
                </a:ln>
                <a:solidFill>
                  <a:schemeClr val="bg1"/>
                </a:solidFill>
                <a:latin typeface="Segoe UI Light" pitchFamily="34" charset="0"/>
                <a:cs typeface="Arial" charset="0"/>
                <a:sym typeface="Wingdings" pitchFamily="2" charset="2"/>
              </a:rPr>
              <a:t>elasticsearch</a:t>
            </a:r>
            <a:r>
              <a:rPr lang="en-US" sz="1800" spc="-100" dirty="0" smtClean="0">
                <a:ln w="3175">
                  <a:noFill/>
                </a:ln>
                <a:solidFill>
                  <a:schemeClr val="bg1"/>
                </a:solidFill>
                <a:latin typeface="Segoe UI Light" pitchFamily="34" charset="0"/>
                <a:cs typeface="Arial" charset="0"/>
                <a:sym typeface="Wingdings" pitchFamily="2" charset="2"/>
              </a:rPr>
              <a:t>. It is like a row in a table in a relational database. Each 	document is stored in an index and has a type and an id.</a:t>
            </a:r>
          </a:p>
          <a:p>
            <a:r>
              <a:rPr lang="en-US" sz="1800" spc="-100" dirty="0" smtClean="0">
                <a:ln w="3175">
                  <a:noFill/>
                </a:ln>
                <a:solidFill>
                  <a:schemeClr val="bg1"/>
                </a:solidFill>
                <a:latin typeface="Segoe UI Light" pitchFamily="34" charset="0"/>
                <a:cs typeface="Arial" charset="0"/>
                <a:sym typeface="Wingdings" pitchFamily="2" charset="2"/>
              </a:rPr>
              <a:t>	</a:t>
            </a:r>
          </a:p>
          <a:p>
            <a:r>
              <a:rPr lang="en-US" sz="1800" spc="-100" dirty="0" smtClean="0">
                <a:ln w="3175">
                  <a:noFill/>
                </a:ln>
                <a:solidFill>
                  <a:schemeClr val="bg1"/>
                </a:solidFill>
                <a:latin typeface="Segoe UI Light" pitchFamily="34" charset="0"/>
                <a:cs typeface="Arial" charset="0"/>
                <a:sym typeface="Wingdings" pitchFamily="2" charset="2"/>
              </a:rPr>
              <a:t>	A </a:t>
            </a:r>
            <a:r>
              <a:rPr lang="en-US" sz="1800" spc="-100" dirty="0">
                <a:ln w="3175">
                  <a:noFill/>
                </a:ln>
                <a:solidFill>
                  <a:schemeClr val="bg1"/>
                </a:solidFill>
                <a:latin typeface="Segoe UI Light" pitchFamily="34" charset="0"/>
                <a:cs typeface="Arial" charset="0"/>
                <a:sym typeface="Wingdings" pitchFamily="2" charset="2"/>
              </a:rPr>
              <a:t>document is a JSON object (also known in other languages as a hash / </a:t>
            </a:r>
            <a:r>
              <a:rPr lang="en-US" sz="1800" spc="-100" dirty="0" err="1">
                <a:ln w="3175">
                  <a:noFill/>
                </a:ln>
                <a:solidFill>
                  <a:schemeClr val="bg1"/>
                </a:solidFill>
                <a:latin typeface="Segoe UI Light" pitchFamily="34" charset="0"/>
                <a:cs typeface="Arial" charset="0"/>
                <a:sym typeface="Wingdings" pitchFamily="2" charset="2"/>
              </a:rPr>
              <a:t>hashmap</a:t>
            </a:r>
            <a:r>
              <a:rPr lang="en-US" sz="1800" spc="-100" dirty="0">
                <a:ln w="3175">
                  <a:noFill/>
                </a:ln>
                <a:solidFill>
                  <a:schemeClr val="bg1"/>
                </a:solidFill>
                <a:latin typeface="Segoe UI Light" pitchFamily="34" charset="0"/>
                <a:cs typeface="Arial" charset="0"/>
                <a:sym typeface="Wingdings" pitchFamily="2" charset="2"/>
              </a:rPr>
              <a:t> / associative </a:t>
            </a:r>
            <a:r>
              <a:rPr lang="en-US" sz="1800" spc="-100" dirty="0" smtClean="0">
                <a:ln w="3175">
                  <a:noFill/>
                </a:ln>
                <a:solidFill>
                  <a:schemeClr val="bg1"/>
                </a:solidFill>
                <a:latin typeface="Segoe UI Light" pitchFamily="34" charset="0"/>
                <a:cs typeface="Arial" charset="0"/>
                <a:sym typeface="Wingdings" pitchFamily="2" charset="2"/>
              </a:rPr>
              <a:t>array</a:t>
            </a:r>
            <a:r>
              <a:rPr lang="en-US" sz="1800" spc="-100" dirty="0">
                <a:ln w="3175">
                  <a:noFill/>
                </a:ln>
                <a:solidFill>
                  <a:schemeClr val="bg1"/>
                </a:solidFill>
                <a:latin typeface="Segoe UI Light" pitchFamily="34" charset="0"/>
                <a:cs typeface="Arial" charset="0"/>
                <a:sym typeface="Wingdings" pitchFamily="2" charset="2"/>
              </a:rPr>
              <a:t>) which contains </a:t>
            </a:r>
            <a:r>
              <a:rPr lang="en-US" sz="1800" spc="-100" dirty="0" smtClean="0">
                <a:ln w="3175">
                  <a:noFill/>
                </a:ln>
                <a:solidFill>
                  <a:schemeClr val="bg1"/>
                </a:solidFill>
                <a:latin typeface="Segoe UI Light" pitchFamily="34" charset="0"/>
                <a:cs typeface="Arial" charset="0"/>
                <a:sym typeface="Wingdings" pitchFamily="2" charset="2"/>
              </a:rPr>
              <a:t>	zero </a:t>
            </a:r>
            <a:r>
              <a:rPr lang="en-US" sz="1800" spc="-100" dirty="0">
                <a:ln w="3175">
                  <a:noFill/>
                </a:ln>
                <a:solidFill>
                  <a:schemeClr val="bg1"/>
                </a:solidFill>
                <a:latin typeface="Segoe UI Light" pitchFamily="34" charset="0"/>
                <a:cs typeface="Arial" charset="0"/>
                <a:sym typeface="Wingdings" pitchFamily="2" charset="2"/>
              </a:rPr>
              <a:t>or more fields, or key-value pairs. The original JSON document that is </a:t>
            </a:r>
            <a:r>
              <a:rPr lang="en-US" sz="1800" spc="-100" dirty="0" smtClean="0">
                <a:ln w="3175">
                  <a:noFill/>
                </a:ln>
                <a:solidFill>
                  <a:schemeClr val="bg1"/>
                </a:solidFill>
                <a:latin typeface="Segoe UI Light" pitchFamily="34" charset="0"/>
                <a:cs typeface="Arial" charset="0"/>
                <a:sym typeface="Wingdings" pitchFamily="2" charset="2"/>
              </a:rPr>
              <a:t>indexed </a:t>
            </a:r>
            <a:r>
              <a:rPr lang="en-US" sz="1800" spc="-100" dirty="0">
                <a:ln w="3175">
                  <a:noFill/>
                </a:ln>
                <a:solidFill>
                  <a:schemeClr val="bg1"/>
                </a:solidFill>
                <a:latin typeface="Segoe UI Light" pitchFamily="34" charset="0"/>
                <a:cs typeface="Arial" charset="0"/>
                <a:sym typeface="Wingdings" pitchFamily="2" charset="2"/>
              </a:rPr>
              <a:t>will be stored in the _source field, </a:t>
            </a:r>
            <a:r>
              <a:rPr lang="en-US" sz="1800" spc="-100" dirty="0" smtClean="0">
                <a:ln w="3175">
                  <a:noFill/>
                </a:ln>
                <a:solidFill>
                  <a:schemeClr val="bg1"/>
                </a:solidFill>
                <a:latin typeface="Segoe UI Light" pitchFamily="34" charset="0"/>
                <a:cs typeface="Arial" charset="0"/>
                <a:sym typeface="Wingdings" pitchFamily="2" charset="2"/>
              </a:rPr>
              <a:t>	which </a:t>
            </a:r>
            <a:r>
              <a:rPr lang="en-US" sz="1800" spc="-100" dirty="0">
                <a:ln w="3175">
                  <a:noFill/>
                </a:ln>
                <a:solidFill>
                  <a:schemeClr val="bg1"/>
                </a:solidFill>
                <a:latin typeface="Segoe UI Light" pitchFamily="34" charset="0"/>
                <a:cs typeface="Arial" charset="0"/>
                <a:sym typeface="Wingdings" pitchFamily="2" charset="2"/>
              </a:rPr>
              <a:t>is returned by default when getting or </a:t>
            </a:r>
            <a:r>
              <a:rPr lang="en-US" sz="1800" spc="-100" dirty="0" smtClean="0">
                <a:ln w="3175">
                  <a:noFill/>
                </a:ln>
                <a:solidFill>
                  <a:schemeClr val="bg1"/>
                </a:solidFill>
                <a:latin typeface="Segoe UI Light" pitchFamily="34" charset="0"/>
                <a:cs typeface="Arial" charset="0"/>
                <a:sym typeface="Wingdings" pitchFamily="2" charset="2"/>
              </a:rPr>
              <a:t>searching </a:t>
            </a:r>
            <a:r>
              <a:rPr lang="en-US" sz="1800" spc="-100" dirty="0">
                <a:ln w="3175">
                  <a:noFill/>
                </a:ln>
                <a:solidFill>
                  <a:schemeClr val="bg1"/>
                </a:solidFill>
                <a:latin typeface="Segoe UI Light" pitchFamily="34" charset="0"/>
                <a:cs typeface="Arial" charset="0"/>
                <a:sym typeface="Wingdings" pitchFamily="2" charset="2"/>
              </a:rPr>
              <a:t>for a document</a:t>
            </a:r>
            <a:r>
              <a:rPr lang="en-US" sz="1800" spc="-100" dirty="0" smtClean="0">
                <a:ln w="3175">
                  <a:noFill/>
                </a:ln>
                <a:solidFill>
                  <a:schemeClr val="bg1"/>
                </a:solidFill>
                <a:latin typeface="Segoe UI Light" pitchFamily="34" charset="0"/>
                <a:cs typeface="Arial" charset="0"/>
                <a:sym typeface="Wingdings" pitchFamily="2" charset="2"/>
              </a:rPr>
              <a:t>.</a:t>
            </a:r>
          </a:p>
          <a:p>
            <a:r>
              <a:rPr lang="en-US" sz="1800" dirty="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sym typeface="Wingdings" pitchFamily="2" charset="2"/>
              </a:rPr>
              <a:t>Field : </a:t>
            </a:r>
          </a:p>
          <a:p>
            <a:r>
              <a:rPr lang="en-US" sz="1800" spc="-100" dirty="0" smtClean="0">
                <a:ln w="3175">
                  <a:noFill/>
                </a:ln>
                <a:solidFill>
                  <a:schemeClr val="bg1"/>
                </a:solidFill>
                <a:latin typeface="Segoe UI Light" pitchFamily="34" charset="0"/>
                <a:cs typeface="Arial" charset="0"/>
                <a:sym typeface="Wingdings" pitchFamily="2" charset="2"/>
              </a:rPr>
              <a:t>	 A document contains a list of fields, or key-value pairs. The value can be a simple (scalar) value (</a:t>
            </a:r>
            <a:r>
              <a:rPr lang="en-US" sz="1800" spc="-100" dirty="0" err="1" smtClean="0">
                <a:ln w="3175">
                  <a:noFill/>
                </a:ln>
                <a:solidFill>
                  <a:schemeClr val="bg1"/>
                </a:solidFill>
                <a:latin typeface="Segoe UI Light" pitchFamily="34" charset="0"/>
                <a:cs typeface="Arial" charset="0"/>
                <a:sym typeface="Wingdings" pitchFamily="2" charset="2"/>
              </a:rPr>
              <a:t>eg</a:t>
            </a:r>
            <a:r>
              <a:rPr lang="en-US" sz="1800" spc="-100" dirty="0" smtClean="0">
                <a:ln w="3175">
                  <a:noFill/>
                </a:ln>
                <a:solidFill>
                  <a:schemeClr val="bg1"/>
                </a:solidFill>
                <a:latin typeface="Segoe UI Light" pitchFamily="34" charset="0"/>
                <a:cs typeface="Arial" charset="0"/>
                <a:sym typeface="Wingdings" pitchFamily="2" charset="2"/>
              </a:rPr>
              <a:t> a string, integer, 	date), or a nested structure like an array or an object. A field is similar to a column in a table in a relational database.</a:t>
            </a:r>
          </a:p>
          <a:p>
            <a:r>
              <a:rPr lang="en-US" sz="1800" spc="-100" dirty="0" smtClean="0">
                <a:ln w="3175">
                  <a:noFill/>
                </a:ln>
                <a:solidFill>
                  <a:schemeClr val="bg1"/>
                </a:solidFill>
                <a:latin typeface="Segoe UI Light" pitchFamily="34" charset="0"/>
                <a:cs typeface="Arial" charset="0"/>
                <a:sym typeface="Wingdings" pitchFamily="2" charset="2"/>
              </a:rPr>
              <a:t>	</a:t>
            </a:r>
          </a:p>
          <a:p>
            <a:r>
              <a:rPr lang="en-US" sz="1800" spc="-100" dirty="0" smtClean="0">
                <a:ln w="3175">
                  <a:noFill/>
                </a:ln>
                <a:solidFill>
                  <a:schemeClr val="bg1"/>
                </a:solidFill>
                <a:latin typeface="Segoe UI Light" pitchFamily="34" charset="0"/>
                <a:cs typeface="Arial" charset="0"/>
                <a:sym typeface="Wingdings" pitchFamily="2" charset="2"/>
              </a:rPr>
              <a:t>	The </a:t>
            </a:r>
            <a:r>
              <a:rPr lang="en-US" sz="1800" spc="-100" dirty="0">
                <a:ln w="3175">
                  <a:noFill/>
                </a:ln>
                <a:solidFill>
                  <a:schemeClr val="bg1"/>
                </a:solidFill>
                <a:latin typeface="Segoe UI Light" pitchFamily="34" charset="0"/>
                <a:cs typeface="Arial" charset="0"/>
                <a:sym typeface="Wingdings" pitchFamily="2" charset="2"/>
              </a:rPr>
              <a:t>mapping for each field has a field ‘type’ (not to be confused with document type) which </a:t>
            </a:r>
            <a:r>
              <a:rPr lang="en-US" sz="1800" spc="-100" dirty="0" smtClean="0">
                <a:ln w="3175">
                  <a:noFill/>
                </a:ln>
                <a:solidFill>
                  <a:schemeClr val="bg1"/>
                </a:solidFill>
                <a:latin typeface="Segoe UI Light" pitchFamily="34" charset="0"/>
                <a:cs typeface="Arial" charset="0"/>
                <a:sym typeface="Wingdings" pitchFamily="2" charset="2"/>
              </a:rPr>
              <a:t>indicates </a:t>
            </a:r>
            <a:r>
              <a:rPr lang="en-US" sz="1800" spc="-100" dirty="0">
                <a:ln w="3175">
                  <a:noFill/>
                </a:ln>
                <a:solidFill>
                  <a:schemeClr val="bg1"/>
                </a:solidFill>
                <a:latin typeface="Segoe UI Light" pitchFamily="34" charset="0"/>
                <a:cs typeface="Arial" charset="0"/>
                <a:sym typeface="Wingdings" pitchFamily="2" charset="2"/>
              </a:rPr>
              <a:t>the type of data </a:t>
            </a:r>
            <a:r>
              <a:rPr lang="en-US" sz="1800" spc="-100" dirty="0" smtClean="0">
                <a:ln w="3175">
                  <a:noFill/>
                </a:ln>
                <a:solidFill>
                  <a:schemeClr val="bg1"/>
                </a:solidFill>
                <a:latin typeface="Segoe UI Light" pitchFamily="34" charset="0"/>
                <a:cs typeface="Arial" charset="0"/>
                <a:sym typeface="Wingdings" pitchFamily="2" charset="2"/>
              </a:rPr>
              <a:t>	that </a:t>
            </a:r>
            <a:r>
              <a:rPr lang="en-US" sz="1800" spc="-100" dirty="0">
                <a:ln w="3175">
                  <a:noFill/>
                </a:ln>
                <a:solidFill>
                  <a:schemeClr val="bg1"/>
                </a:solidFill>
                <a:latin typeface="Segoe UI Light" pitchFamily="34" charset="0"/>
                <a:cs typeface="Arial" charset="0"/>
                <a:sym typeface="Wingdings" pitchFamily="2" charset="2"/>
              </a:rPr>
              <a:t>can be stored in that field, </a:t>
            </a:r>
            <a:r>
              <a:rPr lang="en-US" sz="1800" spc="-100" dirty="0" err="1">
                <a:ln w="3175">
                  <a:noFill/>
                </a:ln>
                <a:solidFill>
                  <a:schemeClr val="bg1"/>
                </a:solidFill>
                <a:latin typeface="Segoe UI Light" pitchFamily="34" charset="0"/>
                <a:cs typeface="Arial" charset="0"/>
                <a:sym typeface="Wingdings" pitchFamily="2" charset="2"/>
              </a:rPr>
              <a:t>eg</a:t>
            </a:r>
            <a:r>
              <a:rPr lang="en-US" sz="1800" spc="-100" dirty="0">
                <a:ln w="3175">
                  <a:noFill/>
                </a:ln>
                <a:solidFill>
                  <a:schemeClr val="bg1"/>
                </a:solidFill>
                <a:latin typeface="Segoe UI Light" pitchFamily="34" charset="0"/>
                <a:cs typeface="Arial" charset="0"/>
                <a:sym typeface="Wingdings" pitchFamily="2" charset="2"/>
              </a:rPr>
              <a:t> integer, string, object. The mapping </a:t>
            </a:r>
            <a:r>
              <a:rPr lang="en-US" sz="1800" spc="-100" dirty="0" smtClean="0">
                <a:ln w="3175">
                  <a:noFill/>
                </a:ln>
                <a:solidFill>
                  <a:schemeClr val="bg1"/>
                </a:solidFill>
                <a:latin typeface="Segoe UI Light" pitchFamily="34" charset="0"/>
                <a:cs typeface="Arial" charset="0"/>
                <a:sym typeface="Wingdings" pitchFamily="2" charset="2"/>
              </a:rPr>
              <a:t>also </a:t>
            </a:r>
            <a:r>
              <a:rPr lang="en-US" sz="1800" spc="-100" dirty="0">
                <a:ln w="3175">
                  <a:noFill/>
                </a:ln>
                <a:solidFill>
                  <a:schemeClr val="bg1"/>
                </a:solidFill>
                <a:latin typeface="Segoe UI Light" pitchFamily="34" charset="0"/>
                <a:cs typeface="Arial" charset="0"/>
                <a:sym typeface="Wingdings" pitchFamily="2" charset="2"/>
              </a:rPr>
              <a:t>allows you to define (amongst other things) </a:t>
            </a:r>
            <a:r>
              <a:rPr lang="en-US" sz="1800" spc="-100" dirty="0" smtClean="0">
                <a:ln w="3175">
                  <a:noFill/>
                </a:ln>
                <a:solidFill>
                  <a:schemeClr val="bg1"/>
                </a:solidFill>
                <a:latin typeface="Segoe UI Light" pitchFamily="34" charset="0"/>
                <a:cs typeface="Arial" charset="0"/>
                <a:sym typeface="Wingdings" pitchFamily="2" charset="2"/>
              </a:rPr>
              <a:t>	how </a:t>
            </a:r>
            <a:r>
              <a:rPr lang="en-US" sz="1800" spc="-100" dirty="0">
                <a:ln w="3175">
                  <a:noFill/>
                </a:ln>
                <a:solidFill>
                  <a:schemeClr val="bg1"/>
                </a:solidFill>
                <a:latin typeface="Segoe UI Light" pitchFamily="34" charset="0"/>
                <a:cs typeface="Arial" charset="0"/>
                <a:sym typeface="Wingdings" pitchFamily="2" charset="2"/>
              </a:rPr>
              <a:t>the value for a field should be analyzed</a:t>
            </a:r>
            <a:r>
              <a:rPr lang="en-US" sz="1800" spc="-100" dirty="0" smtClean="0">
                <a:ln w="3175">
                  <a:noFill/>
                </a:ln>
                <a:solidFill>
                  <a:schemeClr val="bg1"/>
                </a:solidFill>
                <a:latin typeface="Segoe UI Light" pitchFamily="34" charset="0"/>
                <a:cs typeface="Arial" charset="0"/>
                <a:sym typeface="Wingdings" pitchFamily="2" charset="2"/>
              </a:rPr>
              <a:t>.</a:t>
            </a:r>
          </a:p>
          <a:p>
            <a:r>
              <a:rPr lang="en-US" sz="1800" dirty="0" smtClean="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sym typeface="Wingdings" pitchFamily="2" charset="2"/>
              </a:rPr>
              <a:t>Mapping : </a:t>
            </a:r>
          </a:p>
          <a:p>
            <a:r>
              <a:rPr lang="en-US" sz="1800" spc="-100" dirty="0">
                <a:ln w="3175">
                  <a:noFill/>
                </a:ln>
                <a:solidFill>
                  <a:schemeClr val="bg1"/>
                </a:solidFill>
                <a:latin typeface="Segoe UI Light" pitchFamily="34" charset="0"/>
                <a:cs typeface="Arial" charset="0"/>
                <a:sym typeface="Wingdings" pitchFamily="2" charset="2"/>
              </a:rPr>
              <a:t>	 A mapping is like a ‘schema definition’ in a relational database. Each index has </a:t>
            </a:r>
            <a:r>
              <a:rPr lang="en-US" sz="1800" spc="-100" dirty="0" smtClean="0">
                <a:ln w="3175">
                  <a:noFill/>
                </a:ln>
                <a:solidFill>
                  <a:schemeClr val="bg1"/>
                </a:solidFill>
                <a:latin typeface="Segoe UI Light" pitchFamily="34" charset="0"/>
                <a:cs typeface="Arial" charset="0"/>
                <a:sym typeface="Wingdings" pitchFamily="2" charset="2"/>
              </a:rPr>
              <a:t>a </a:t>
            </a:r>
            <a:r>
              <a:rPr lang="en-US" sz="1800" spc="-100" dirty="0">
                <a:ln w="3175">
                  <a:noFill/>
                </a:ln>
                <a:solidFill>
                  <a:schemeClr val="bg1"/>
                </a:solidFill>
                <a:latin typeface="Segoe UI Light" pitchFamily="34" charset="0"/>
                <a:cs typeface="Arial" charset="0"/>
                <a:sym typeface="Wingdings" pitchFamily="2" charset="2"/>
              </a:rPr>
              <a:t>mapping, which defines each type </a:t>
            </a:r>
            <a:r>
              <a:rPr lang="en-US" sz="1800" spc="-100" dirty="0" smtClean="0">
                <a:ln w="3175">
                  <a:noFill/>
                </a:ln>
                <a:solidFill>
                  <a:schemeClr val="bg1"/>
                </a:solidFill>
                <a:latin typeface="Segoe UI Light" pitchFamily="34" charset="0"/>
                <a:cs typeface="Arial" charset="0"/>
                <a:sym typeface="Wingdings" pitchFamily="2" charset="2"/>
              </a:rPr>
              <a:t>	within </a:t>
            </a:r>
            <a:r>
              <a:rPr lang="en-US" sz="1800" spc="-100" dirty="0">
                <a:ln w="3175">
                  <a:noFill/>
                </a:ln>
                <a:solidFill>
                  <a:schemeClr val="bg1"/>
                </a:solidFill>
                <a:latin typeface="Segoe UI Light" pitchFamily="34" charset="0"/>
                <a:cs typeface="Arial" charset="0"/>
                <a:sym typeface="Wingdings" pitchFamily="2" charset="2"/>
              </a:rPr>
              <a:t>the index, plus a number of index-wide settings. A </a:t>
            </a:r>
            <a:r>
              <a:rPr lang="en-US" sz="1800" spc="-100" dirty="0" smtClean="0">
                <a:ln w="3175">
                  <a:noFill/>
                </a:ln>
                <a:solidFill>
                  <a:schemeClr val="bg1"/>
                </a:solidFill>
                <a:latin typeface="Segoe UI Light" pitchFamily="34" charset="0"/>
                <a:cs typeface="Arial" charset="0"/>
                <a:sym typeface="Wingdings" pitchFamily="2" charset="2"/>
              </a:rPr>
              <a:t>mapping </a:t>
            </a:r>
            <a:r>
              <a:rPr lang="en-US" sz="1800" spc="-100" dirty="0">
                <a:ln w="3175">
                  <a:noFill/>
                </a:ln>
                <a:solidFill>
                  <a:schemeClr val="bg1"/>
                </a:solidFill>
                <a:latin typeface="Segoe UI Light" pitchFamily="34" charset="0"/>
                <a:cs typeface="Arial" charset="0"/>
                <a:sym typeface="Wingdings" pitchFamily="2" charset="2"/>
              </a:rPr>
              <a:t>can either be defined explicitly, or it will be generated </a:t>
            </a:r>
            <a:r>
              <a:rPr lang="en-US" sz="1800" spc="-100" dirty="0" smtClean="0">
                <a:ln w="3175">
                  <a:noFill/>
                </a:ln>
                <a:solidFill>
                  <a:schemeClr val="bg1"/>
                </a:solidFill>
                <a:latin typeface="Segoe UI Light" pitchFamily="34" charset="0"/>
                <a:cs typeface="Arial" charset="0"/>
                <a:sym typeface="Wingdings" pitchFamily="2" charset="2"/>
              </a:rPr>
              <a:t>	automatically </a:t>
            </a:r>
            <a:r>
              <a:rPr lang="en-US" sz="1800" spc="-100" dirty="0">
                <a:ln w="3175">
                  <a:noFill/>
                </a:ln>
                <a:solidFill>
                  <a:schemeClr val="bg1"/>
                </a:solidFill>
                <a:latin typeface="Segoe UI Light" pitchFamily="34" charset="0"/>
                <a:cs typeface="Arial" charset="0"/>
                <a:sym typeface="Wingdings" pitchFamily="2" charset="2"/>
              </a:rPr>
              <a:t>when a document </a:t>
            </a:r>
            <a:r>
              <a:rPr lang="en-US" sz="1800" spc="-100" dirty="0" smtClean="0">
                <a:ln w="3175">
                  <a:noFill/>
                </a:ln>
                <a:solidFill>
                  <a:schemeClr val="bg1"/>
                </a:solidFill>
                <a:latin typeface="Segoe UI Light" pitchFamily="34" charset="0"/>
                <a:cs typeface="Arial" charset="0"/>
                <a:sym typeface="Wingdings" pitchFamily="2" charset="2"/>
              </a:rPr>
              <a:t>is indexed</a:t>
            </a:r>
            <a:endParaRPr lang="en-US" sz="1800" spc="-100" dirty="0">
              <a:ln w="3175">
                <a:noFill/>
              </a:ln>
              <a:solidFill>
                <a:schemeClr val="bg1"/>
              </a:solidFill>
              <a:latin typeface="Segoe UI Light" pitchFamily="34" charset="0"/>
              <a:cs typeface="Arial" charset="0"/>
              <a:sym typeface="Wingdings" pitchFamily="2" charset="2"/>
            </a:endParaRPr>
          </a:p>
        </p:txBody>
      </p:sp>
    </p:spTree>
    <p:extLst>
      <p:ext uri="{BB962C8B-B14F-4D97-AF65-F5344CB8AC3E}">
        <p14:creationId xmlns="" xmlns:p14="http://schemas.microsoft.com/office/powerpoint/2010/main" val="271295198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402776"/>
            <a:ext cx="11149013" cy="553998"/>
          </a:xfrm>
        </p:spPr>
        <p:txBody>
          <a:bodyPr/>
          <a:lstStyle/>
          <a:p>
            <a:r>
              <a:rPr lang="en-US" sz="4000" dirty="0" smtClean="0">
                <a:solidFill>
                  <a:srgbClr val="00AEEF"/>
                </a:solidFill>
                <a:latin typeface="+mn-lt"/>
                <a:cs typeface="+mn-cs"/>
              </a:rPr>
              <a:t>Basic Concepts</a:t>
            </a:r>
            <a:endParaRPr lang="en-US" sz="4000" dirty="0">
              <a:solidFill>
                <a:srgbClr val="00AEEF"/>
              </a:solidFill>
              <a:latin typeface="+mn-lt"/>
              <a:cs typeface="+mn-cs"/>
            </a:endParaRPr>
          </a:p>
        </p:txBody>
      </p:sp>
      <p:sp>
        <p:nvSpPr>
          <p:cNvPr id="5" name="Rectangle 4"/>
          <p:cNvSpPr/>
          <p:nvPr/>
        </p:nvSpPr>
        <p:spPr>
          <a:xfrm>
            <a:off x="411522" y="1154201"/>
            <a:ext cx="11364191" cy="5078313"/>
          </a:xfrm>
          <a:prstGeom prst="rect">
            <a:avLst/>
          </a:prstGeom>
        </p:spPr>
        <p:txBody>
          <a:bodyPr wrap="square">
            <a:spAutoFit/>
          </a:bodyPr>
          <a:lstStyle/>
          <a:p>
            <a:r>
              <a:rPr lang="en-US" sz="1800" dirty="0" smtClean="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rPr>
              <a:t>Shard :  </a:t>
            </a:r>
          </a:p>
          <a:p>
            <a:r>
              <a:rPr lang="en-US" sz="1800" spc="-100" dirty="0">
                <a:ln w="3175">
                  <a:noFill/>
                </a:ln>
                <a:solidFill>
                  <a:schemeClr val="bg1"/>
                </a:solidFill>
                <a:latin typeface="Segoe UI Light" pitchFamily="34" charset="0"/>
                <a:cs typeface="Arial" charset="0"/>
              </a:rPr>
              <a:t>	A shard is a single Lucene instance. It is a low-level “worker” unit which is managed </a:t>
            </a:r>
            <a:r>
              <a:rPr lang="en-US" sz="1800" spc="-100" dirty="0" smtClean="0">
                <a:ln w="3175">
                  <a:noFill/>
                </a:ln>
                <a:solidFill>
                  <a:schemeClr val="bg1"/>
                </a:solidFill>
                <a:latin typeface="Segoe UI Light" pitchFamily="34" charset="0"/>
                <a:cs typeface="Arial" charset="0"/>
              </a:rPr>
              <a:t>automatically </a:t>
            </a:r>
            <a:r>
              <a:rPr lang="en-US" sz="1800" spc="-100" dirty="0">
                <a:ln w="3175">
                  <a:noFill/>
                </a:ln>
                <a:solidFill>
                  <a:schemeClr val="bg1"/>
                </a:solidFill>
                <a:latin typeface="Segoe UI Light" pitchFamily="34" charset="0"/>
                <a:cs typeface="Arial" charset="0"/>
              </a:rPr>
              <a:t>by </a:t>
            </a:r>
            <a:r>
              <a:rPr lang="en-US" sz="1800" spc="-100" dirty="0" err="1">
                <a:ln w="3175">
                  <a:noFill/>
                </a:ln>
                <a:solidFill>
                  <a:schemeClr val="bg1"/>
                </a:solidFill>
                <a:latin typeface="Segoe UI Light" pitchFamily="34" charset="0"/>
                <a:cs typeface="Arial" charset="0"/>
              </a:rPr>
              <a:t>elasticsearch</a:t>
            </a:r>
            <a:r>
              <a:rPr lang="en-US" sz="1800" spc="-100" dirty="0">
                <a:ln w="3175">
                  <a:noFill/>
                </a:ln>
                <a:solidFill>
                  <a:schemeClr val="bg1"/>
                </a:solidFill>
                <a:latin typeface="Segoe UI Light" pitchFamily="34" charset="0"/>
                <a:cs typeface="Arial" charset="0"/>
              </a:rPr>
              <a:t>. An </a:t>
            </a:r>
            <a:r>
              <a:rPr lang="en-US" sz="1800" spc="-100" dirty="0" smtClean="0">
                <a:ln w="3175">
                  <a:noFill/>
                </a:ln>
                <a:solidFill>
                  <a:schemeClr val="bg1"/>
                </a:solidFill>
                <a:latin typeface="Segoe UI Light" pitchFamily="34" charset="0"/>
                <a:cs typeface="Arial" charset="0"/>
              </a:rPr>
              <a:t>	index </a:t>
            </a:r>
            <a:r>
              <a:rPr lang="en-US" sz="1800" spc="-100" dirty="0">
                <a:ln w="3175">
                  <a:noFill/>
                </a:ln>
                <a:solidFill>
                  <a:schemeClr val="bg1"/>
                </a:solidFill>
                <a:latin typeface="Segoe UI Light" pitchFamily="34" charset="0"/>
                <a:cs typeface="Arial" charset="0"/>
              </a:rPr>
              <a:t>is a logical namespace which points to primary and </a:t>
            </a:r>
            <a:r>
              <a:rPr lang="en-US" sz="1800" spc="-100" dirty="0" smtClean="0">
                <a:ln w="3175">
                  <a:noFill/>
                </a:ln>
                <a:solidFill>
                  <a:schemeClr val="bg1"/>
                </a:solidFill>
                <a:latin typeface="Segoe UI Light" pitchFamily="34" charset="0"/>
                <a:cs typeface="Arial" charset="0"/>
              </a:rPr>
              <a:t>replica </a:t>
            </a:r>
            <a:r>
              <a:rPr lang="en-US" sz="1800" spc="-100" dirty="0">
                <a:ln w="3175">
                  <a:noFill/>
                </a:ln>
                <a:solidFill>
                  <a:schemeClr val="bg1"/>
                </a:solidFill>
                <a:latin typeface="Segoe UI Light" pitchFamily="34" charset="0"/>
                <a:cs typeface="Arial" charset="0"/>
              </a:rPr>
              <a:t>shards</a:t>
            </a:r>
            <a:r>
              <a:rPr lang="en-US" sz="1800" spc="-100" dirty="0" smtClean="0">
                <a:ln w="3175">
                  <a:noFill/>
                </a:ln>
                <a:solidFill>
                  <a:schemeClr val="bg1"/>
                </a:solidFill>
                <a:latin typeface="Segoe UI Light" pitchFamily="34" charset="0"/>
                <a:cs typeface="Arial" charset="0"/>
              </a:rPr>
              <a:t>.</a:t>
            </a:r>
          </a:p>
          <a:p>
            <a:endParaRPr lang="en-US" sz="1800" spc="-100" dirty="0">
              <a:ln w="3175">
                <a:noFill/>
              </a:ln>
              <a:solidFill>
                <a:schemeClr val="bg1"/>
              </a:solidFill>
              <a:latin typeface="Segoe UI Light" pitchFamily="34" charset="0"/>
              <a:cs typeface="Arial" charset="0"/>
            </a:endParaRPr>
          </a:p>
          <a:p>
            <a:r>
              <a:rPr lang="en-US" sz="1800" spc="-100" dirty="0" smtClean="0">
                <a:ln w="3175">
                  <a:noFill/>
                </a:ln>
                <a:solidFill>
                  <a:schemeClr val="bg1"/>
                </a:solidFill>
                <a:latin typeface="Segoe UI Light" pitchFamily="34" charset="0"/>
                <a:cs typeface="Arial" charset="0"/>
              </a:rPr>
              <a:t>	Elasticsearch </a:t>
            </a:r>
            <a:r>
              <a:rPr lang="en-US" sz="1800" spc="-100" dirty="0">
                <a:ln w="3175">
                  <a:noFill/>
                </a:ln>
                <a:solidFill>
                  <a:schemeClr val="bg1"/>
                </a:solidFill>
                <a:latin typeface="Segoe UI Light" pitchFamily="34" charset="0"/>
                <a:cs typeface="Arial" charset="0"/>
              </a:rPr>
              <a:t>distributes shards amongst all nodes in the cluster, and can move shards </a:t>
            </a:r>
            <a:r>
              <a:rPr lang="en-US" sz="1800" spc="-100" dirty="0" smtClean="0">
                <a:ln w="3175">
                  <a:noFill/>
                </a:ln>
                <a:solidFill>
                  <a:schemeClr val="bg1"/>
                </a:solidFill>
                <a:latin typeface="Segoe UI Light" pitchFamily="34" charset="0"/>
                <a:cs typeface="Arial" charset="0"/>
              </a:rPr>
              <a:t>automatically </a:t>
            </a:r>
            <a:r>
              <a:rPr lang="en-US" sz="1800" spc="-100" dirty="0">
                <a:ln w="3175">
                  <a:noFill/>
                </a:ln>
                <a:solidFill>
                  <a:schemeClr val="bg1"/>
                </a:solidFill>
                <a:latin typeface="Segoe UI Light" pitchFamily="34" charset="0"/>
                <a:cs typeface="Arial" charset="0"/>
              </a:rPr>
              <a:t>from one node to </a:t>
            </a:r>
            <a:r>
              <a:rPr lang="en-US" sz="1800" spc="-100" dirty="0" smtClean="0">
                <a:ln w="3175">
                  <a:noFill/>
                </a:ln>
                <a:solidFill>
                  <a:schemeClr val="bg1"/>
                </a:solidFill>
                <a:latin typeface="Segoe UI Light" pitchFamily="34" charset="0"/>
                <a:cs typeface="Arial" charset="0"/>
              </a:rPr>
              <a:t>	another </a:t>
            </a:r>
            <a:r>
              <a:rPr lang="en-US" sz="1800" spc="-100" dirty="0">
                <a:ln w="3175">
                  <a:noFill/>
                </a:ln>
                <a:solidFill>
                  <a:schemeClr val="bg1"/>
                </a:solidFill>
                <a:latin typeface="Segoe UI Light" pitchFamily="34" charset="0"/>
                <a:cs typeface="Arial" charset="0"/>
              </a:rPr>
              <a:t>in the case of node failure, or the addition of new </a:t>
            </a:r>
            <a:r>
              <a:rPr lang="en-US" sz="1800" spc="-100" dirty="0" smtClean="0">
                <a:ln w="3175">
                  <a:noFill/>
                </a:ln>
                <a:solidFill>
                  <a:schemeClr val="bg1"/>
                </a:solidFill>
                <a:latin typeface="Segoe UI Light" pitchFamily="34" charset="0"/>
                <a:cs typeface="Arial" charset="0"/>
              </a:rPr>
              <a:t>nodes.</a:t>
            </a:r>
          </a:p>
          <a:p>
            <a:endParaRPr lang="en-US" sz="1800" spc="-100" dirty="0" smtClean="0">
              <a:ln w="3175">
                <a:noFill/>
              </a:ln>
              <a:solidFill>
                <a:schemeClr val="bg1"/>
              </a:solidFill>
              <a:latin typeface="Segoe UI Light" pitchFamily="34" charset="0"/>
              <a:cs typeface="Arial" charset="0"/>
            </a:endParaRPr>
          </a:p>
          <a:p>
            <a:r>
              <a:rPr lang="en-US" sz="1800" dirty="0" smtClean="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sym typeface="Wingdings" pitchFamily="2" charset="2"/>
              </a:rPr>
              <a:t>Primary Shard</a:t>
            </a:r>
            <a:r>
              <a:rPr lang="en-US" sz="1800" spc="-100" dirty="0" smtClean="0">
                <a:ln w="3175">
                  <a:noFill/>
                </a:ln>
                <a:solidFill>
                  <a:schemeClr val="bg1"/>
                </a:solidFill>
                <a:latin typeface="Segoe UI Light" pitchFamily="34" charset="0"/>
                <a:cs typeface="Arial" charset="0"/>
              </a:rPr>
              <a:t> : </a:t>
            </a:r>
            <a:endParaRPr lang="en-US" sz="1800" spc="-100" dirty="0">
              <a:ln w="3175">
                <a:noFill/>
              </a:ln>
              <a:solidFill>
                <a:schemeClr val="bg1"/>
              </a:solidFill>
              <a:latin typeface="Segoe UI Light" pitchFamily="34" charset="0"/>
              <a:cs typeface="Arial" charset="0"/>
            </a:endParaRPr>
          </a:p>
          <a:p>
            <a:r>
              <a:rPr lang="en-US" sz="1800" dirty="0"/>
              <a:t>	</a:t>
            </a:r>
            <a:r>
              <a:rPr lang="en-US" sz="1800" spc="-100" dirty="0">
                <a:ln w="3175">
                  <a:noFill/>
                </a:ln>
                <a:solidFill>
                  <a:schemeClr val="bg1"/>
                </a:solidFill>
                <a:latin typeface="Segoe UI Light" pitchFamily="34" charset="0"/>
                <a:cs typeface="Arial" charset="0"/>
              </a:rPr>
              <a:t>Each document is stored in a single primary shard. When you index a </a:t>
            </a:r>
            <a:r>
              <a:rPr lang="en-US" sz="1800" spc="-100" dirty="0" smtClean="0">
                <a:ln w="3175">
                  <a:noFill/>
                </a:ln>
                <a:solidFill>
                  <a:schemeClr val="bg1"/>
                </a:solidFill>
                <a:latin typeface="Segoe UI Light" pitchFamily="34" charset="0"/>
                <a:cs typeface="Arial" charset="0"/>
              </a:rPr>
              <a:t>document</a:t>
            </a:r>
            <a:r>
              <a:rPr lang="en-US" sz="1800" spc="-100" dirty="0">
                <a:ln w="3175">
                  <a:noFill/>
                </a:ln>
                <a:solidFill>
                  <a:schemeClr val="bg1"/>
                </a:solidFill>
                <a:latin typeface="Segoe UI Light" pitchFamily="34" charset="0"/>
                <a:cs typeface="Arial" charset="0"/>
              </a:rPr>
              <a:t>, it is indexed first on the primary shard, </a:t>
            </a:r>
            <a:r>
              <a:rPr lang="en-US" sz="1800" spc="-100" dirty="0" smtClean="0">
                <a:ln w="3175">
                  <a:noFill/>
                </a:ln>
                <a:solidFill>
                  <a:schemeClr val="bg1"/>
                </a:solidFill>
                <a:latin typeface="Segoe UI Light" pitchFamily="34" charset="0"/>
                <a:cs typeface="Arial" charset="0"/>
              </a:rPr>
              <a:t>	then </a:t>
            </a:r>
            <a:r>
              <a:rPr lang="en-US" sz="1800" spc="-100" dirty="0">
                <a:ln w="3175">
                  <a:noFill/>
                </a:ln>
                <a:solidFill>
                  <a:schemeClr val="bg1"/>
                </a:solidFill>
                <a:latin typeface="Segoe UI Light" pitchFamily="34" charset="0"/>
                <a:cs typeface="Arial" charset="0"/>
              </a:rPr>
              <a:t>on all replicas of the primary shard. By </a:t>
            </a:r>
            <a:r>
              <a:rPr lang="en-US" sz="1800" spc="-100" dirty="0" smtClean="0">
                <a:ln w="3175">
                  <a:noFill/>
                </a:ln>
                <a:solidFill>
                  <a:schemeClr val="bg1"/>
                </a:solidFill>
                <a:latin typeface="Segoe UI Light" pitchFamily="34" charset="0"/>
                <a:cs typeface="Arial" charset="0"/>
              </a:rPr>
              <a:t>default</a:t>
            </a:r>
            <a:r>
              <a:rPr lang="en-US" sz="1800" spc="-100" dirty="0">
                <a:ln w="3175">
                  <a:noFill/>
                </a:ln>
                <a:solidFill>
                  <a:schemeClr val="bg1"/>
                </a:solidFill>
                <a:latin typeface="Segoe UI Light" pitchFamily="34" charset="0"/>
                <a:cs typeface="Arial" charset="0"/>
              </a:rPr>
              <a:t>, an index has 5 primary shards. You can specify fewer or more </a:t>
            </a:r>
            <a:r>
              <a:rPr lang="en-US" sz="1800" spc="-100" dirty="0" smtClean="0">
                <a:ln w="3175">
                  <a:noFill/>
                </a:ln>
                <a:solidFill>
                  <a:schemeClr val="bg1"/>
                </a:solidFill>
                <a:latin typeface="Segoe UI Light" pitchFamily="34" charset="0"/>
                <a:cs typeface="Arial" charset="0"/>
              </a:rPr>
              <a:t>	primary </a:t>
            </a:r>
            <a:r>
              <a:rPr lang="en-US" sz="1800" spc="-100" dirty="0">
                <a:ln w="3175">
                  <a:noFill/>
                </a:ln>
                <a:solidFill>
                  <a:schemeClr val="bg1"/>
                </a:solidFill>
                <a:latin typeface="Segoe UI Light" pitchFamily="34" charset="0"/>
                <a:cs typeface="Arial" charset="0"/>
              </a:rPr>
              <a:t>shards to scale </a:t>
            </a:r>
            <a:r>
              <a:rPr lang="en-US" sz="1800" spc="-100" dirty="0" smtClean="0">
                <a:ln w="3175">
                  <a:noFill/>
                </a:ln>
                <a:solidFill>
                  <a:schemeClr val="bg1"/>
                </a:solidFill>
                <a:latin typeface="Segoe UI Light" pitchFamily="34" charset="0"/>
                <a:cs typeface="Arial" charset="0"/>
              </a:rPr>
              <a:t>the </a:t>
            </a:r>
            <a:r>
              <a:rPr lang="en-US" sz="1800" spc="-100" dirty="0">
                <a:ln w="3175">
                  <a:noFill/>
                </a:ln>
                <a:solidFill>
                  <a:schemeClr val="bg1"/>
                </a:solidFill>
                <a:latin typeface="Segoe UI Light" pitchFamily="34" charset="0"/>
                <a:cs typeface="Arial" charset="0"/>
              </a:rPr>
              <a:t>number of documents that your index can handle</a:t>
            </a:r>
            <a:r>
              <a:rPr lang="en-US" sz="1800" spc="-100" dirty="0" smtClean="0">
                <a:ln w="3175">
                  <a:noFill/>
                </a:ln>
                <a:solidFill>
                  <a:schemeClr val="bg1"/>
                </a:solidFill>
                <a:latin typeface="Segoe UI Light" pitchFamily="34" charset="0"/>
                <a:cs typeface="Arial" charset="0"/>
              </a:rPr>
              <a:t>.</a:t>
            </a:r>
          </a:p>
          <a:p>
            <a:endParaRPr lang="en-US" sz="1800" spc="-100" dirty="0" smtClean="0">
              <a:ln w="3175">
                <a:noFill/>
              </a:ln>
              <a:solidFill>
                <a:schemeClr val="bg1"/>
              </a:solidFill>
              <a:latin typeface="Segoe UI Light" pitchFamily="34" charset="0"/>
              <a:cs typeface="Arial" charset="0"/>
            </a:endParaRPr>
          </a:p>
          <a:p>
            <a:r>
              <a:rPr lang="en-US" sz="1800" dirty="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sym typeface="Wingdings" pitchFamily="2" charset="2"/>
              </a:rPr>
              <a:t>Replica </a:t>
            </a:r>
            <a:r>
              <a:rPr lang="en-US" sz="1800" spc="-100" dirty="0">
                <a:ln w="3175">
                  <a:noFill/>
                </a:ln>
                <a:solidFill>
                  <a:schemeClr val="bg1"/>
                </a:solidFill>
                <a:latin typeface="Segoe UI Light" pitchFamily="34" charset="0"/>
                <a:cs typeface="Arial" charset="0"/>
                <a:sym typeface="Wingdings" pitchFamily="2" charset="2"/>
              </a:rPr>
              <a:t>Shard</a:t>
            </a:r>
            <a:r>
              <a:rPr lang="en-US" sz="1800" spc="-100" dirty="0">
                <a:ln w="3175">
                  <a:noFill/>
                </a:ln>
                <a:solidFill>
                  <a:schemeClr val="bg1"/>
                </a:solidFill>
                <a:latin typeface="Segoe UI Light" pitchFamily="34" charset="0"/>
                <a:cs typeface="Arial" charset="0"/>
              </a:rPr>
              <a:t> : </a:t>
            </a:r>
          </a:p>
          <a:p>
            <a:r>
              <a:rPr lang="en-US" sz="1800" dirty="0"/>
              <a:t>	</a:t>
            </a:r>
            <a:r>
              <a:rPr lang="en-US" sz="1800" spc="-100" dirty="0">
                <a:ln w="3175">
                  <a:noFill/>
                </a:ln>
                <a:solidFill>
                  <a:schemeClr val="bg1"/>
                </a:solidFill>
                <a:latin typeface="Segoe UI Light" pitchFamily="34" charset="0"/>
                <a:cs typeface="Arial" charset="0"/>
              </a:rPr>
              <a:t>Each primary shard can have zero or more replicas. A replica is a copy of </a:t>
            </a:r>
            <a:r>
              <a:rPr lang="en-US" sz="1800" spc="-100" dirty="0" smtClean="0">
                <a:ln w="3175">
                  <a:noFill/>
                </a:ln>
                <a:solidFill>
                  <a:schemeClr val="bg1"/>
                </a:solidFill>
                <a:latin typeface="Segoe UI Light" pitchFamily="34" charset="0"/>
                <a:cs typeface="Arial" charset="0"/>
              </a:rPr>
              <a:t>the </a:t>
            </a:r>
            <a:r>
              <a:rPr lang="en-US" sz="1800" spc="-100" dirty="0">
                <a:ln w="3175">
                  <a:noFill/>
                </a:ln>
                <a:solidFill>
                  <a:schemeClr val="bg1"/>
                </a:solidFill>
                <a:latin typeface="Segoe UI Light" pitchFamily="34" charset="0"/>
                <a:cs typeface="Arial" charset="0"/>
              </a:rPr>
              <a:t>primary shard, and has two purposes: 1) </a:t>
            </a:r>
            <a:r>
              <a:rPr lang="en-US" sz="1800" spc="-100" dirty="0" smtClean="0">
                <a:ln w="3175">
                  <a:noFill/>
                </a:ln>
                <a:solidFill>
                  <a:schemeClr val="bg1"/>
                </a:solidFill>
                <a:latin typeface="Segoe UI Light" pitchFamily="34" charset="0"/>
                <a:cs typeface="Arial" charset="0"/>
              </a:rPr>
              <a:t>	increase </a:t>
            </a:r>
            <a:r>
              <a:rPr lang="en-US" sz="1800" spc="-100" dirty="0">
                <a:ln w="3175">
                  <a:noFill/>
                </a:ln>
                <a:solidFill>
                  <a:schemeClr val="bg1"/>
                </a:solidFill>
                <a:latin typeface="Segoe UI Light" pitchFamily="34" charset="0"/>
                <a:cs typeface="Arial" charset="0"/>
              </a:rPr>
              <a:t>failover: a replica shard can be promoted </a:t>
            </a:r>
            <a:r>
              <a:rPr lang="en-US" sz="1800" spc="-100" dirty="0" smtClean="0">
                <a:ln w="3175">
                  <a:noFill/>
                </a:ln>
                <a:solidFill>
                  <a:schemeClr val="bg1"/>
                </a:solidFill>
                <a:latin typeface="Segoe UI Light" pitchFamily="34" charset="0"/>
                <a:cs typeface="Arial" charset="0"/>
              </a:rPr>
              <a:t>to </a:t>
            </a:r>
            <a:r>
              <a:rPr lang="en-US" sz="1800" spc="-100" dirty="0">
                <a:ln w="3175">
                  <a:noFill/>
                </a:ln>
                <a:solidFill>
                  <a:schemeClr val="bg1"/>
                </a:solidFill>
                <a:latin typeface="Segoe UI Light" pitchFamily="34" charset="0"/>
                <a:cs typeface="Arial" charset="0"/>
              </a:rPr>
              <a:t>a primary shard if the primary fails. 2) increase performance: get </a:t>
            </a:r>
            <a:r>
              <a:rPr lang="en-US" sz="1800" spc="-100" dirty="0" smtClean="0">
                <a:ln w="3175">
                  <a:noFill/>
                </a:ln>
                <a:solidFill>
                  <a:schemeClr val="bg1"/>
                </a:solidFill>
                <a:latin typeface="Segoe UI Light" pitchFamily="34" charset="0"/>
                <a:cs typeface="Arial" charset="0"/>
              </a:rPr>
              <a:t>	and </a:t>
            </a:r>
            <a:r>
              <a:rPr lang="en-US" sz="1800" spc="-100" dirty="0">
                <a:ln w="3175">
                  <a:noFill/>
                </a:ln>
                <a:solidFill>
                  <a:schemeClr val="bg1"/>
                </a:solidFill>
                <a:latin typeface="Segoe UI Light" pitchFamily="34" charset="0"/>
                <a:cs typeface="Arial" charset="0"/>
              </a:rPr>
              <a:t>search requests can be </a:t>
            </a:r>
            <a:r>
              <a:rPr lang="en-US" sz="1800" spc="-100" dirty="0" smtClean="0">
                <a:ln w="3175">
                  <a:noFill/>
                </a:ln>
                <a:solidFill>
                  <a:schemeClr val="bg1"/>
                </a:solidFill>
                <a:latin typeface="Segoe UI Light" pitchFamily="34" charset="0"/>
                <a:cs typeface="Arial" charset="0"/>
              </a:rPr>
              <a:t>handled </a:t>
            </a:r>
            <a:r>
              <a:rPr lang="en-US" sz="1800" spc="-100" dirty="0">
                <a:ln w="3175">
                  <a:noFill/>
                </a:ln>
                <a:solidFill>
                  <a:schemeClr val="bg1"/>
                </a:solidFill>
                <a:latin typeface="Segoe UI Light" pitchFamily="34" charset="0"/>
                <a:cs typeface="Arial" charset="0"/>
              </a:rPr>
              <a:t>by primary or replica shards. </a:t>
            </a:r>
          </a:p>
          <a:p>
            <a:endParaRPr lang="en-US" sz="1800" spc="-100" dirty="0">
              <a:ln w="3175">
                <a:noFill/>
              </a:ln>
              <a:solidFill>
                <a:schemeClr val="bg1"/>
              </a:solidFill>
              <a:latin typeface="Segoe UI Light" pitchFamily="34" charset="0"/>
              <a:cs typeface="Arial" charset="0"/>
            </a:endParaRPr>
          </a:p>
          <a:p>
            <a:r>
              <a:rPr lang="en-US" sz="1800" dirty="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rPr>
              <a:t>Identified </a:t>
            </a:r>
            <a:r>
              <a:rPr lang="en-US" sz="1800" spc="-100" dirty="0">
                <a:ln w="3175">
                  <a:noFill/>
                </a:ln>
                <a:solidFill>
                  <a:schemeClr val="bg1"/>
                </a:solidFill>
                <a:latin typeface="Segoe UI Light" pitchFamily="34" charset="0"/>
                <a:cs typeface="Arial" charset="0"/>
              </a:rPr>
              <a:t>by index/type/id</a:t>
            </a:r>
          </a:p>
        </p:txBody>
      </p:sp>
    </p:spTree>
    <p:extLst>
      <p:ext uri="{BB962C8B-B14F-4D97-AF65-F5344CB8AC3E}">
        <p14:creationId xmlns="" xmlns:p14="http://schemas.microsoft.com/office/powerpoint/2010/main" val="274415928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2776"/>
            <a:ext cx="11149013" cy="553998"/>
          </a:xfrm>
        </p:spPr>
        <p:txBody>
          <a:bodyPr/>
          <a:lstStyle/>
          <a:p>
            <a:r>
              <a:rPr lang="en-US" sz="4000" dirty="0" smtClean="0">
                <a:solidFill>
                  <a:srgbClr val="00AEEF"/>
                </a:solidFill>
                <a:latin typeface="+mn-lt"/>
                <a:cs typeface="+mn-cs"/>
              </a:rPr>
              <a:t>Installation</a:t>
            </a:r>
            <a:endParaRPr lang="en-US" sz="4000" dirty="0">
              <a:solidFill>
                <a:srgbClr val="00AEEF"/>
              </a:solidFill>
              <a:latin typeface="+mn-lt"/>
              <a:cs typeface="+mn-cs"/>
            </a:endParaRPr>
          </a:p>
        </p:txBody>
      </p:sp>
      <p:sp>
        <p:nvSpPr>
          <p:cNvPr id="3" name="Text Placeholder 2"/>
          <p:cNvSpPr>
            <a:spLocks noGrp="1"/>
          </p:cNvSpPr>
          <p:nvPr>
            <p:ph type="body" sz="quarter" idx="10"/>
          </p:nvPr>
        </p:nvSpPr>
        <p:spPr>
          <a:xfrm>
            <a:off x="519112" y="1370525"/>
            <a:ext cx="11149013" cy="553998"/>
          </a:xfrm>
        </p:spPr>
        <p:txBody>
          <a:bodyPr/>
          <a:lstStyle/>
          <a:p>
            <a:r>
              <a:rPr lang="en-US" dirty="0"/>
              <a:t>http://www.elasticsearch.org/download/</a:t>
            </a:r>
          </a:p>
        </p:txBody>
      </p:sp>
      <p:pic>
        <p:nvPicPr>
          <p:cNvPr id="4" name="Picture 3"/>
          <p:cNvPicPr>
            <a:picLocks noChangeAspect="1"/>
          </p:cNvPicPr>
          <p:nvPr/>
        </p:nvPicPr>
        <p:blipFill>
          <a:blip r:embed="rId2" cstate="print"/>
          <a:stretch>
            <a:fillRect/>
          </a:stretch>
        </p:blipFill>
        <p:spPr>
          <a:xfrm>
            <a:off x="519112" y="2059606"/>
            <a:ext cx="10877550" cy="4258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62676574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024157" y="4230896"/>
            <a:ext cx="3934914" cy="1495794"/>
          </a:xfrm>
        </p:spPr>
        <p:txBody>
          <a:bodyPr/>
          <a:lstStyle/>
          <a:p>
            <a:r>
              <a:rPr lang="en-US" dirty="0" smtClean="0"/>
              <a:t>What in a distribution?</a:t>
            </a:r>
            <a:endParaRPr lang="en-US" dirty="0"/>
          </a:p>
        </p:txBody>
      </p:sp>
      <p:pic>
        <p:nvPicPr>
          <p:cNvPr id="2" name="Picture 1"/>
          <p:cNvPicPr>
            <a:picLocks noChangeAspect="1"/>
          </p:cNvPicPr>
          <p:nvPr/>
        </p:nvPicPr>
        <p:blipFill>
          <a:blip r:embed="rId3" cstate="print"/>
          <a:stretch>
            <a:fillRect/>
          </a:stretch>
        </p:blipFill>
        <p:spPr>
          <a:xfrm>
            <a:off x="515359" y="1059440"/>
            <a:ext cx="7205085" cy="4884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 xmlns:p14="http://schemas.microsoft.com/office/powerpoint/2010/main" val="29351566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2776"/>
            <a:ext cx="11149013" cy="553998"/>
          </a:xfrm>
        </p:spPr>
        <p:txBody>
          <a:bodyPr/>
          <a:lstStyle/>
          <a:p>
            <a:r>
              <a:rPr lang="en-US" sz="4000" dirty="0" smtClean="0">
                <a:solidFill>
                  <a:srgbClr val="00AEEF"/>
                </a:solidFill>
                <a:latin typeface="+mn-lt"/>
                <a:cs typeface="+mn-cs"/>
              </a:rPr>
              <a:t>Configuration</a:t>
            </a:r>
            <a:endParaRPr lang="en-US" sz="4000" dirty="0">
              <a:solidFill>
                <a:srgbClr val="00AEEF"/>
              </a:solidFill>
              <a:latin typeface="+mn-lt"/>
              <a:cs typeface="+mn-cs"/>
            </a:endParaRPr>
          </a:p>
        </p:txBody>
      </p:sp>
      <p:sp>
        <p:nvSpPr>
          <p:cNvPr id="3" name="Text Placeholder 2"/>
          <p:cNvSpPr>
            <a:spLocks noGrp="1"/>
          </p:cNvSpPr>
          <p:nvPr>
            <p:ph type="body" sz="quarter" idx="10"/>
          </p:nvPr>
        </p:nvSpPr>
        <p:spPr>
          <a:xfrm>
            <a:off x="519112" y="1370525"/>
            <a:ext cx="11149013" cy="5516895"/>
          </a:xfrm>
        </p:spPr>
        <p:txBody>
          <a:bodyPr/>
          <a:lstStyle/>
          <a:p>
            <a:pPr marL="288925" indent="-285750">
              <a:buFont typeface="Wingdings" panose="05000000000000000000" pitchFamily="2" charset="2"/>
              <a:buChar char="v"/>
            </a:pPr>
            <a:r>
              <a:rPr lang="en-US" sz="1600" dirty="0">
                <a:solidFill>
                  <a:srgbClr val="00AEEF"/>
                </a:solidFill>
              </a:rPr>
              <a:t>cluster.name : </a:t>
            </a:r>
            <a:r>
              <a:rPr lang="en-US" sz="1600" dirty="0">
                <a:ln w="3175">
                  <a:noFill/>
                </a:ln>
                <a:cs typeface="Arial" charset="0"/>
              </a:rPr>
              <a:t>Cluster name identifies your cluster for auto-discovery. If you're running# multiple clusters on the same </a:t>
            </a:r>
            <a:r>
              <a:rPr lang="en-US" sz="1600" dirty="0" smtClean="0">
                <a:ln w="3175">
                  <a:noFill/>
                </a:ln>
                <a:cs typeface="Arial" charset="0"/>
              </a:rPr>
              <a:t>network</a:t>
            </a:r>
            <a:r>
              <a:rPr lang="en-US" sz="1600" dirty="0">
                <a:ln w="3175">
                  <a:noFill/>
                </a:ln>
                <a:cs typeface="Arial" charset="0"/>
              </a:rPr>
              <a:t>, make sure you're using unique names</a:t>
            </a:r>
            <a:r>
              <a:rPr lang="en-US" sz="1600" dirty="0" smtClean="0">
                <a:ln w="3175">
                  <a:noFill/>
                </a:ln>
                <a:cs typeface="Arial" charset="0"/>
              </a:rPr>
              <a:t>.</a:t>
            </a:r>
          </a:p>
          <a:p>
            <a:pPr marL="288925" indent="-285750">
              <a:buFont typeface="Wingdings" panose="05000000000000000000" pitchFamily="2" charset="2"/>
              <a:buChar char="v"/>
            </a:pPr>
            <a:r>
              <a:rPr lang="en-US" sz="1600" dirty="0">
                <a:solidFill>
                  <a:srgbClr val="00AEEF"/>
                </a:solidFill>
              </a:rPr>
              <a:t>node.name : </a:t>
            </a:r>
            <a:r>
              <a:rPr lang="en-US" sz="1600" dirty="0">
                <a:ln w="3175">
                  <a:noFill/>
                </a:ln>
                <a:cs typeface="Arial" charset="0"/>
              </a:rPr>
              <a:t>Node names are generated dynamically on startup, so you're relieved# from configuring them manually. You </a:t>
            </a:r>
            <a:r>
              <a:rPr lang="en-US" sz="1600" dirty="0" smtClean="0">
                <a:ln w="3175">
                  <a:noFill/>
                </a:ln>
                <a:cs typeface="Arial" charset="0"/>
              </a:rPr>
              <a:t>can </a:t>
            </a:r>
            <a:r>
              <a:rPr lang="en-US" sz="1600" dirty="0">
                <a:ln w="3175">
                  <a:noFill/>
                </a:ln>
                <a:cs typeface="Arial" charset="0"/>
              </a:rPr>
              <a:t>tie this node to a specific </a:t>
            </a:r>
            <a:r>
              <a:rPr lang="en-US" sz="1600" dirty="0" smtClean="0">
                <a:ln w="3175">
                  <a:noFill/>
                </a:ln>
                <a:cs typeface="Arial" charset="0"/>
              </a:rPr>
              <a:t>name.</a:t>
            </a:r>
          </a:p>
          <a:p>
            <a:pPr marL="288925" indent="-285750">
              <a:buFont typeface="Wingdings" panose="05000000000000000000" pitchFamily="2" charset="2"/>
              <a:buChar char="v"/>
            </a:pPr>
            <a:r>
              <a:rPr lang="en-US" sz="1600" dirty="0" err="1">
                <a:solidFill>
                  <a:srgbClr val="00AEEF"/>
                </a:solidFill>
              </a:rPr>
              <a:t>node.master</a:t>
            </a:r>
            <a:r>
              <a:rPr lang="en-US" sz="1600" dirty="0">
                <a:solidFill>
                  <a:srgbClr val="00AEEF"/>
                </a:solidFill>
              </a:rPr>
              <a:t>  &amp; </a:t>
            </a:r>
            <a:r>
              <a:rPr lang="en-US" sz="1600" dirty="0" err="1">
                <a:solidFill>
                  <a:srgbClr val="00AEEF"/>
                </a:solidFill>
              </a:rPr>
              <a:t>node.data</a:t>
            </a:r>
            <a:r>
              <a:rPr lang="en-US" sz="1600" dirty="0">
                <a:solidFill>
                  <a:srgbClr val="00AEEF"/>
                </a:solidFill>
              </a:rPr>
              <a:t> </a:t>
            </a:r>
            <a:r>
              <a:rPr lang="en-US" sz="1600" dirty="0">
                <a:ln w="3175">
                  <a:noFill/>
                </a:ln>
                <a:cs typeface="Arial" charset="0"/>
              </a:rPr>
              <a:t>: </a:t>
            </a:r>
            <a:r>
              <a:rPr lang="en-US" sz="1600" dirty="0" smtClean="0">
                <a:ln w="3175">
                  <a:noFill/>
                </a:ln>
                <a:cs typeface="Arial" charset="0"/>
              </a:rPr>
              <a:t>Every </a:t>
            </a:r>
            <a:r>
              <a:rPr lang="en-US" sz="1600" dirty="0">
                <a:ln w="3175">
                  <a:noFill/>
                </a:ln>
                <a:cs typeface="Arial" charset="0"/>
              </a:rPr>
              <a:t>node can be configured to allow or deny being eligible as the master</a:t>
            </a:r>
            <a:r>
              <a:rPr lang="en-US" sz="1600" dirty="0" smtClean="0">
                <a:ln w="3175">
                  <a:noFill/>
                </a:ln>
                <a:cs typeface="Arial" charset="0"/>
              </a:rPr>
              <a:t>, </a:t>
            </a:r>
            <a:r>
              <a:rPr lang="en-US" sz="1600" dirty="0">
                <a:ln w="3175">
                  <a:noFill/>
                </a:ln>
                <a:cs typeface="Arial" charset="0"/>
              </a:rPr>
              <a:t>and to allow or deny to store the data</a:t>
            </a:r>
            <a:r>
              <a:rPr lang="en-US" sz="1600" dirty="0" smtClean="0">
                <a:ln w="3175">
                  <a:noFill/>
                </a:ln>
                <a:cs typeface="Arial" charset="0"/>
              </a:rPr>
              <a:t>. Master allow </a:t>
            </a:r>
            <a:r>
              <a:rPr lang="en-US" sz="1600" dirty="0">
                <a:ln w="3175">
                  <a:noFill/>
                </a:ln>
                <a:cs typeface="Arial" charset="0"/>
              </a:rPr>
              <a:t>this node to be eligible as a master node (enabled by default) and Data </a:t>
            </a:r>
            <a:r>
              <a:rPr lang="en-US" sz="1600" dirty="0" smtClean="0">
                <a:ln w="3175">
                  <a:noFill/>
                </a:ln>
                <a:cs typeface="Arial" charset="0"/>
              </a:rPr>
              <a:t>allow </a:t>
            </a:r>
            <a:r>
              <a:rPr lang="en-US" sz="1600" dirty="0">
                <a:ln w="3175">
                  <a:noFill/>
                </a:ln>
                <a:cs typeface="Arial" charset="0"/>
              </a:rPr>
              <a:t>this node to store data (enabled by default</a:t>
            </a:r>
            <a:r>
              <a:rPr lang="en-US" sz="1600" dirty="0" smtClean="0">
                <a:ln w="3175">
                  <a:noFill/>
                </a:ln>
                <a:cs typeface="Arial" charset="0"/>
              </a:rPr>
              <a:t>).</a:t>
            </a:r>
          </a:p>
          <a:p>
            <a:pPr>
              <a:spcAft>
                <a:spcPts val="0"/>
              </a:spcAft>
            </a:pPr>
            <a:r>
              <a:rPr lang="en-US" sz="1600" dirty="0">
                <a:ln w="3175">
                  <a:noFill/>
                </a:ln>
                <a:cs typeface="Arial" charset="0"/>
              </a:rPr>
              <a:t>	</a:t>
            </a:r>
            <a:r>
              <a:rPr lang="en-US" sz="1600" dirty="0" smtClean="0">
                <a:ln w="3175">
                  <a:noFill/>
                </a:ln>
                <a:cs typeface="Arial" charset="0"/>
              </a:rPr>
              <a:t>You </a:t>
            </a:r>
            <a:r>
              <a:rPr lang="en-US" sz="1600" dirty="0">
                <a:ln w="3175">
                  <a:noFill/>
                </a:ln>
                <a:cs typeface="Arial" charset="0"/>
              </a:rPr>
              <a:t>can exploit these settings to design advanced cluster topologies</a:t>
            </a:r>
            <a:r>
              <a:rPr lang="en-US" sz="1600" dirty="0" smtClean="0">
                <a:ln w="3175">
                  <a:noFill/>
                </a:ln>
                <a:cs typeface="Arial" charset="0"/>
              </a:rPr>
              <a:t>. </a:t>
            </a:r>
          </a:p>
          <a:p>
            <a:pPr>
              <a:spcAft>
                <a:spcPts val="0"/>
              </a:spcAft>
            </a:pPr>
            <a:r>
              <a:rPr lang="en-US" sz="1600" dirty="0">
                <a:ln w="3175">
                  <a:noFill/>
                </a:ln>
                <a:cs typeface="Arial" charset="0"/>
              </a:rPr>
              <a:t>	</a:t>
            </a:r>
            <a:r>
              <a:rPr lang="en-US" sz="1600" dirty="0" smtClean="0">
                <a:ln w="3175">
                  <a:noFill/>
                </a:ln>
                <a:cs typeface="Arial" charset="0"/>
              </a:rPr>
              <a:t>1</a:t>
            </a:r>
            <a:r>
              <a:rPr lang="en-US" sz="1600" dirty="0">
                <a:ln w="3175">
                  <a:noFill/>
                </a:ln>
                <a:cs typeface="Arial" charset="0"/>
              </a:rPr>
              <a:t>. You want this node to never become a master node, only to hold data</a:t>
            </a:r>
            <a:r>
              <a:rPr lang="en-US" sz="1600" dirty="0" smtClean="0">
                <a:ln w="3175">
                  <a:noFill/>
                </a:ln>
                <a:cs typeface="Arial" charset="0"/>
              </a:rPr>
              <a:t>. </a:t>
            </a:r>
            <a:r>
              <a:rPr lang="en-US" sz="1600" dirty="0">
                <a:ln w="3175">
                  <a:noFill/>
                </a:ln>
                <a:cs typeface="Arial" charset="0"/>
              </a:rPr>
              <a:t>This will be the "workhorse" of your cluster</a:t>
            </a:r>
            <a:r>
              <a:rPr lang="en-US" sz="1600" dirty="0" smtClean="0">
                <a:ln w="3175">
                  <a:noFill/>
                </a:ln>
                <a:cs typeface="Arial" charset="0"/>
              </a:rPr>
              <a:t>. 				</a:t>
            </a:r>
            <a:r>
              <a:rPr lang="en-US" sz="1600" b="1" dirty="0" err="1" smtClean="0">
                <a:ln w="3175">
                  <a:noFill/>
                </a:ln>
                <a:cs typeface="Arial" charset="0"/>
              </a:rPr>
              <a:t>node.master</a:t>
            </a:r>
            <a:r>
              <a:rPr lang="en-US" sz="1600" b="1" dirty="0">
                <a:ln w="3175">
                  <a:noFill/>
                </a:ln>
                <a:cs typeface="Arial" charset="0"/>
              </a:rPr>
              <a:t>: </a:t>
            </a:r>
            <a:r>
              <a:rPr lang="en-US" sz="1600" b="1" dirty="0" smtClean="0">
                <a:ln w="3175">
                  <a:noFill/>
                </a:ln>
                <a:cs typeface="Arial" charset="0"/>
              </a:rPr>
              <a:t>false, </a:t>
            </a:r>
            <a:r>
              <a:rPr lang="en-US" sz="1600" b="1" dirty="0" err="1" smtClean="0">
                <a:ln w="3175">
                  <a:noFill/>
                </a:ln>
                <a:cs typeface="Arial" charset="0"/>
              </a:rPr>
              <a:t>node.data</a:t>
            </a:r>
            <a:r>
              <a:rPr lang="en-US" sz="1600" b="1" dirty="0">
                <a:ln w="3175">
                  <a:noFill/>
                </a:ln>
                <a:cs typeface="Arial" charset="0"/>
              </a:rPr>
              <a:t>: </a:t>
            </a:r>
            <a:r>
              <a:rPr lang="en-US" sz="1600" b="1" dirty="0" smtClean="0">
                <a:ln w="3175">
                  <a:noFill/>
                </a:ln>
                <a:cs typeface="Arial" charset="0"/>
              </a:rPr>
              <a:t>true</a:t>
            </a:r>
          </a:p>
          <a:p>
            <a:pPr>
              <a:spcAft>
                <a:spcPts val="0"/>
              </a:spcAft>
            </a:pPr>
            <a:r>
              <a:rPr lang="en-US" sz="1600" dirty="0">
                <a:ln w="3175">
                  <a:noFill/>
                </a:ln>
                <a:cs typeface="Arial" charset="0"/>
              </a:rPr>
              <a:t>	</a:t>
            </a:r>
            <a:r>
              <a:rPr lang="en-US" sz="1600" dirty="0" smtClean="0">
                <a:ln w="3175">
                  <a:noFill/>
                </a:ln>
                <a:cs typeface="Arial" charset="0"/>
              </a:rPr>
              <a:t>2</a:t>
            </a:r>
            <a:r>
              <a:rPr lang="en-US" sz="1600" dirty="0">
                <a:ln w="3175">
                  <a:noFill/>
                </a:ln>
                <a:cs typeface="Arial" charset="0"/>
              </a:rPr>
              <a:t>. You want this node to only serve as a master: to not store any data </a:t>
            </a:r>
            <a:r>
              <a:rPr lang="en-US" sz="1600" dirty="0" smtClean="0">
                <a:ln w="3175">
                  <a:noFill/>
                </a:ln>
                <a:cs typeface="Arial" charset="0"/>
              </a:rPr>
              <a:t>and to </a:t>
            </a:r>
            <a:r>
              <a:rPr lang="en-US" sz="1600" dirty="0">
                <a:ln w="3175">
                  <a:noFill/>
                </a:ln>
                <a:cs typeface="Arial" charset="0"/>
              </a:rPr>
              <a:t>have free resources. This will be the "coordinator" of your cluster</a:t>
            </a:r>
            <a:r>
              <a:rPr lang="en-US" sz="1600" dirty="0" smtClean="0">
                <a:ln w="3175">
                  <a:noFill/>
                </a:ln>
                <a:cs typeface="Arial" charset="0"/>
              </a:rPr>
              <a:t>. 		</a:t>
            </a:r>
            <a:r>
              <a:rPr lang="en-US" sz="1600" b="1" dirty="0" err="1" smtClean="0">
                <a:ln w="3175">
                  <a:noFill/>
                </a:ln>
                <a:cs typeface="Arial" charset="0"/>
              </a:rPr>
              <a:t>node.master</a:t>
            </a:r>
            <a:r>
              <a:rPr lang="en-US" sz="1600" b="1" dirty="0">
                <a:ln w="3175">
                  <a:noFill/>
                </a:ln>
                <a:cs typeface="Arial" charset="0"/>
              </a:rPr>
              <a:t>: </a:t>
            </a:r>
            <a:r>
              <a:rPr lang="en-US" sz="1600" b="1" dirty="0" smtClean="0">
                <a:ln w="3175">
                  <a:noFill/>
                </a:ln>
                <a:cs typeface="Arial" charset="0"/>
              </a:rPr>
              <a:t>true, </a:t>
            </a:r>
            <a:r>
              <a:rPr lang="en-US" sz="1600" b="1" dirty="0" err="1" smtClean="0">
                <a:ln w="3175">
                  <a:noFill/>
                </a:ln>
                <a:cs typeface="Arial" charset="0"/>
              </a:rPr>
              <a:t>node.data</a:t>
            </a:r>
            <a:r>
              <a:rPr lang="en-US" sz="1600" b="1" dirty="0">
                <a:ln w="3175">
                  <a:noFill/>
                </a:ln>
                <a:cs typeface="Arial" charset="0"/>
              </a:rPr>
              <a:t>: </a:t>
            </a:r>
            <a:r>
              <a:rPr lang="en-US" sz="1600" b="1" dirty="0" smtClean="0">
                <a:ln w="3175">
                  <a:noFill/>
                </a:ln>
                <a:cs typeface="Arial" charset="0"/>
              </a:rPr>
              <a:t>false</a:t>
            </a:r>
          </a:p>
          <a:p>
            <a:pPr>
              <a:spcAft>
                <a:spcPts val="0"/>
              </a:spcAft>
            </a:pPr>
            <a:r>
              <a:rPr lang="en-US" sz="1600" dirty="0">
                <a:ln w="3175">
                  <a:noFill/>
                </a:ln>
                <a:cs typeface="Arial" charset="0"/>
              </a:rPr>
              <a:t>	</a:t>
            </a:r>
            <a:r>
              <a:rPr lang="en-US" sz="1600" dirty="0" smtClean="0">
                <a:ln w="3175">
                  <a:noFill/>
                </a:ln>
                <a:cs typeface="Arial" charset="0"/>
              </a:rPr>
              <a:t>3</a:t>
            </a:r>
            <a:r>
              <a:rPr lang="en-US" sz="1600" dirty="0">
                <a:ln w="3175">
                  <a:noFill/>
                </a:ln>
                <a:cs typeface="Arial" charset="0"/>
              </a:rPr>
              <a:t>. You want this node to be neither master nor data node, </a:t>
            </a:r>
            <a:r>
              <a:rPr lang="en-US" sz="1600" dirty="0" smtClean="0">
                <a:ln w="3175">
                  <a:noFill/>
                </a:ln>
                <a:cs typeface="Arial" charset="0"/>
              </a:rPr>
              <a:t>but  to </a:t>
            </a:r>
            <a:r>
              <a:rPr lang="en-US" sz="1600" dirty="0">
                <a:ln w="3175">
                  <a:noFill/>
                </a:ln>
                <a:cs typeface="Arial" charset="0"/>
              </a:rPr>
              <a:t>act as a "search load balancer" (fetching data from nodes</a:t>
            </a:r>
            <a:r>
              <a:rPr lang="en-US" sz="1600" dirty="0" smtClean="0">
                <a:ln w="3175">
                  <a:noFill/>
                </a:ln>
                <a:cs typeface="Arial" charset="0"/>
              </a:rPr>
              <a:t>, </a:t>
            </a:r>
            <a:r>
              <a:rPr lang="en-US" sz="1600" dirty="0">
                <a:ln w="3175">
                  <a:noFill/>
                </a:ln>
                <a:cs typeface="Arial" charset="0"/>
              </a:rPr>
              <a:t>aggregating </a:t>
            </a:r>
            <a:r>
              <a:rPr lang="en-US" sz="1600" dirty="0" smtClean="0">
                <a:ln w="3175">
                  <a:noFill/>
                </a:ln>
                <a:cs typeface="Arial" charset="0"/>
              </a:rPr>
              <a:t>		results</a:t>
            </a:r>
            <a:r>
              <a:rPr lang="en-US" sz="1600" dirty="0">
                <a:ln w="3175">
                  <a:noFill/>
                </a:ln>
                <a:cs typeface="Arial" charset="0"/>
              </a:rPr>
              <a:t>, etc</a:t>
            </a:r>
            <a:r>
              <a:rPr lang="en-US" sz="1600" dirty="0" smtClean="0">
                <a:ln w="3175">
                  <a:noFill/>
                </a:ln>
                <a:cs typeface="Arial" charset="0"/>
              </a:rPr>
              <a:t>.)</a:t>
            </a:r>
          </a:p>
          <a:p>
            <a:pPr>
              <a:spcAft>
                <a:spcPts val="0"/>
              </a:spcAft>
            </a:pPr>
            <a:r>
              <a:rPr lang="en-US" sz="1600" dirty="0">
                <a:ln w="3175">
                  <a:noFill/>
                </a:ln>
                <a:cs typeface="Arial" charset="0"/>
              </a:rPr>
              <a:t>	</a:t>
            </a:r>
            <a:r>
              <a:rPr lang="en-US" sz="1600" dirty="0" smtClean="0">
                <a:ln w="3175">
                  <a:noFill/>
                </a:ln>
                <a:cs typeface="Arial" charset="0"/>
              </a:rPr>
              <a:t>	</a:t>
            </a:r>
            <a:r>
              <a:rPr lang="en-US" sz="1600" b="1" dirty="0" err="1" smtClean="0">
                <a:ln w="3175">
                  <a:noFill/>
                </a:ln>
                <a:cs typeface="Arial" charset="0"/>
              </a:rPr>
              <a:t>node.master</a:t>
            </a:r>
            <a:r>
              <a:rPr lang="en-US" sz="1600" b="1" dirty="0">
                <a:ln w="3175">
                  <a:noFill/>
                </a:ln>
                <a:cs typeface="Arial" charset="0"/>
              </a:rPr>
              <a:t>: </a:t>
            </a:r>
            <a:r>
              <a:rPr lang="en-US" sz="1600" b="1" dirty="0" smtClean="0">
                <a:ln w="3175">
                  <a:noFill/>
                </a:ln>
                <a:cs typeface="Arial" charset="0"/>
              </a:rPr>
              <a:t>false, </a:t>
            </a:r>
            <a:r>
              <a:rPr lang="en-US" sz="1600" b="1" dirty="0" err="1">
                <a:ln w="3175">
                  <a:noFill/>
                </a:ln>
                <a:cs typeface="Arial" charset="0"/>
              </a:rPr>
              <a:t>node.data</a:t>
            </a:r>
            <a:r>
              <a:rPr lang="en-US" sz="1600" b="1" dirty="0">
                <a:ln w="3175">
                  <a:noFill/>
                </a:ln>
                <a:cs typeface="Arial" charset="0"/>
              </a:rPr>
              <a:t>: </a:t>
            </a:r>
            <a:r>
              <a:rPr lang="en-US" sz="1600" b="1" dirty="0" smtClean="0">
                <a:ln w="3175">
                  <a:noFill/>
                </a:ln>
                <a:cs typeface="Arial" charset="0"/>
              </a:rPr>
              <a:t>false</a:t>
            </a:r>
          </a:p>
          <a:p>
            <a:pPr marL="288925" indent="-285750">
              <a:buFont typeface="Wingdings" panose="05000000000000000000" pitchFamily="2" charset="2"/>
              <a:buChar char="v"/>
            </a:pPr>
            <a:r>
              <a:rPr lang="en-US" sz="1600" dirty="0" smtClean="0">
                <a:solidFill>
                  <a:srgbClr val="00AEEF"/>
                </a:solidFill>
                <a:sym typeface="Wingdings" pitchFamily="2" charset="2"/>
              </a:rPr>
              <a:t>Index: </a:t>
            </a:r>
          </a:p>
          <a:p>
            <a:r>
              <a:rPr lang="en-US" sz="1600" dirty="0" smtClean="0">
                <a:solidFill>
                  <a:srgbClr val="00AEEF"/>
                </a:solidFill>
                <a:sym typeface="Wingdings" pitchFamily="2" charset="2"/>
              </a:rPr>
              <a:t>	</a:t>
            </a:r>
            <a:r>
              <a:rPr lang="en-US" sz="1600" dirty="0" smtClean="0"/>
              <a:t>You </a:t>
            </a:r>
            <a:r>
              <a:rPr lang="en-US" sz="1600" dirty="0"/>
              <a:t>can set a number of options (such as shard/replica options, mapping# or analyzer definitions, </a:t>
            </a:r>
            <a:r>
              <a:rPr lang="en-US" sz="1600" dirty="0" err="1"/>
              <a:t>translog</a:t>
            </a:r>
            <a:r>
              <a:rPr lang="en-US" sz="1600" dirty="0"/>
              <a:t> settings, ...) for indices globally, in </a:t>
            </a:r>
            <a:r>
              <a:rPr lang="en-US" sz="1600" dirty="0" smtClean="0"/>
              <a:t>	this </a:t>
            </a:r>
            <a:r>
              <a:rPr lang="en-US" sz="1600" dirty="0"/>
              <a:t>file.</a:t>
            </a:r>
          </a:p>
          <a:p>
            <a:r>
              <a:rPr lang="en-US" sz="1600" dirty="0" smtClean="0"/>
              <a:t>	Note</a:t>
            </a:r>
            <a:r>
              <a:rPr lang="en-US" sz="1600" dirty="0"/>
              <a:t>, that it makes more sense to configure index settings specifically for a certain index, either when creating it or by using the </a:t>
            </a:r>
            <a:r>
              <a:rPr lang="en-US" sz="1600" dirty="0" smtClean="0"/>
              <a:t>index 	templates </a:t>
            </a:r>
            <a:r>
              <a:rPr lang="en-US" sz="1600" dirty="0"/>
              <a:t>API.</a:t>
            </a:r>
          </a:p>
          <a:p>
            <a:r>
              <a:rPr lang="en-US" sz="1600" dirty="0"/>
              <a:t>      </a:t>
            </a:r>
            <a:r>
              <a:rPr lang="en-US" sz="1600" dirty="0" smtClean="0"/>
              <a:t>	example</a:t>
            </a:r>
            <a:r>
              <a:rPr lang="en-US" sz="1600" dirty="0"/>
              <a:t>. </a:t>
            </a:r>
            <a:r>
              <a:rPr lang="en-US" sz="1600" b="1" dirty="0" err="1"/>
              <a:t>index.number_of_shards</a:t>
            </a:r>
            <a:r>
              <a:rPr lang="en-US" sz="1600" b="1" dirty="0"/>
              <a:t>: 5, </a:t>
            </a:r>
            <a:r>
              <a:rPr lang="en-US" sz="1600" b="1" dirty="0" err="1"/>
              <a:t>index.number_of_replicas</a:t>
            </a:r>
            <a:r>
              <a:rPr lang="en-US" sz="1600" b="1" dirty="0"/>
              <a:t> </a:t>
            </a:r>
            <a:r>
              <a:rPr lang="en-US" sz="1600" dirty="0"/>
              <a:t>: 1</a:t>
            </a:r>
          </a:p>
          <a:p>
            <a:pPr>
              <a:spcAft>
                <a:spcPts val="0"/>
              </a:spcAft>
            </a:pPr>
            <a:endParaRPr lang="en-US" sz="1600" b="1" dirty="0">
              <a:ln w="3175">
                <a:noFill/>
              </a:ln>
              <a:cs typeface="Arial" charset="0"/>
            </a:endParaRPr>
          </a:p>
        </p:txBody>
      </p:sp>
    </p:spTree>
    <p:extLst>
      <p:ext uri="{BB962C8B-B14F-4D97-AF65-F5344CB8AC3E}">
        <p14:creationId xmlns="" xmlns:p14="http://schemas.microsoft.com/office/powerpoint/2010/main" val="9240611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477983"/>
            <a:ext cx="11149013" cy="3167021"/>
          </a:xfrm>
        </p:spPr>
        <p:txBody>
          <a:bodyPr/>
          <a:lstStyle/>
          <a:p>
            <a:pPr marL="288925" indent="-285750">
              <a:buFont typeface="Wingdings" panose="05000000000000000000" pitchFamily="2" charset="2"/>
              <a:buChar char="v"/>
            </a:pPr>
            <a:r>
              <a:rPr lang="en-US" sz="1600" dirty="0" smtClean="0">
                <a:solidFill>
                  <a:srgbClr val="00AEEF"/>
                </a:solidFill>
                <a:sym typeface="Wingdings" pitchFamily="2" charset="2"/>
              </a:rPr>
              <a:t>Discovery: </a:t>
            </a:r>
          </a:p>
          <a:p>
            <a:r>
              <a:rPr lang="en-US" sz="1600" dirty="0">
                <a:ln w="3175">
                  <a:noFill/>
                </a:ln>
                <a:solidFill>
                  <a:srgbClr val="00AEEF"/>
                </a:solidFill>
                <a:cs typeface="Arial" charset="0"/>
                <a:sym typeface="Wingdings" pitchFamily="2" charset="2"/>
              </a:rPr>
              <a:t>	</a:t>
            </a:r>
            <a:r>
              <a:rPr lang="en-US" sz="1600" dirty="0" smtClean="0">
                <a:ln w="3175">
                  <a:noFill/>
                </a:ln>
                <a:cs typeface="Arial" charset="0"/>
              </a:rPr>
              <a:t>ElasticSearch </a:t>
            </a:r>
            <a:r>
              <a:rPr lang="en-US" sz="1600" dirty="0">
                <a:ln w="3175">
                  <a:noFill/>
                </a:ln>
                <a:cs typeface="Arial" charset="0"/>
              </a:rPr>
              <a:t>supports different types of discovery, which in plain words makes multiple ElasticSearch instances talk </a:t>
            </a:r>
            <a:r>
              <a:rPr lang="en-US" sz="1600" dirty="0" smtClean="0">
                <a:ln w="3175">
                  <a:noFill/>
                </a:ln>
                <a:cs typeface="Arial" charset="0"/>
              </a:rPr>
              <a:t>to each </a:t>
            </a:r>
            <a:r>
              <a:rPr lang="en-US" sz="1600" dirty="0">
                <a:ln w="3175">
                  <a:noFill/>
                </a:ln>
                <a:cs typeface="Arial" charset="0"/>
              </a:rPr>
              <a:t>other.</a:t>
            </a:r>
          </a:p>
          <a:p>
            <a:r>
              <a:rPr lang="en-US" sz="1600" dirty="0">
                <a:solidFill>
                  <a:srgbClr val="00AEEF"/>
                </a:solidFill>
                <a:sym typeface="Wingdings" pitchFamily="2" charset="2"/>
              </a:rPr>
              <a:t>	</a:t>
            </a:r>
            <a:r>
              <a:rPr lang="en-US" sz="1600" dirty="0" smtClean="0">
                <a:ln w="3175">
                  <a:noFill/>
                </a:ln>
                <a:cs typeface="Arial" charset="0"/>
              </a:rPr>
              <a:t>The </a:t>
            </a:r>
            <a:r>
              <a:rPr lang="en-US" sz="1600" dirty="0">
                <a:ln w="3175">
                  <a:noFill/>
                </a:ln>
                <a:cs typeface="Arial" charset="0"/>
              </a:rPr>
              <a:t>default type of discovery is multicast where you do not need to configure anything.</a:t>
            </a:r>
          </a:p>
          <a:p>
            <a:r>
              <a:rPr lang="en-US" sz="1600" dirty="0" smtClean="0">
                <a:ln w="3175">
                  <a:noFill/>
                </a:ln>
                <a:cs typeface="Arial" charset="0"/>
              </a:rPr>
              <a:t>	multicast </a:t>
            </a:r>
            <a:r>
              <a:rPr lang="en-US" sz="1600" dirty="0">
                <a:ln w="3175">
                  <a:noFill/>
                </a:ln>
                <a:cs typeface="Arial" charset="0"/>
              </a:rPr>
              <a:t>doesn’t seem to work on Azure (yet</a:t>
            </a:r>
            <a:r>
              <a:rPr lang="en-US" sz="1600" dirty="0" smtClean="0">
                <a:ln w="3175">
                  <a:noFill/>
                </a:ln>
                <a:cs typeface="Arial" charset="0"/>
              </a:rPr>
              <a:t>).</a:t>
            </a:r>
          </a:p>
          <a:p>
            <a:r>
              <a:rPr lang="en-US" sz="1600" dirty="0">
                <a:ln w="3175">
                  <a:noFill/>
                </a:ln>
                <a:cs typeface="Arial" charset="0"/>
              </a:rPr>
              <a:t>	</a:t>
            </a:r>
            <a:r>
              <a:rPr lang="en-US" sz="1600" dirty="0" smtClean="0">
                <a:ln w="3175">
                  <a:noFill/>
                </a:ln>
                <a:cs typeface="Arial" charset="0"/>
              </a:rPr>
              <a:t>Unicast </a:t>
            </a:r>
            <a:r>
              <a:rPr lang="en-US" sz="1600" dirty="0">
                <a:ln w="3175">
                  <a:noFill/>
                </a:ln>
                <a:cs typeface="Arial" charset="0"/>
              </a:rPr>
              <a:t>discovery allows to explicitly control which nodes will be </a:t>
            </a:r>
            <a:r>
              <a:rPr lang="en-US" sz="1600" dirty="0" smtClean="0">
                <a:ln w="3175">
                  <a:noFill/>
                </a:ln>
                <a:cs typeface="Arial" charset="0"/>
              </a:rPr>
              <a:t>used </a:t>
            </a:r>
            <a:r>
              <a:rPr lang="en-US" sz="1600" dirty="0">
                <a:ln w="3175">
                  <a:noFill/>
                </a:ln>
                <a:cs typeface="Arial" charset="0"/>
              </a:rPr>
              <a:t>to discover the cluster. It can be used when multicast </a:t>
            </a:r>
            <a:r>
              <a:rPr lang="en-US" sz="1600" dirty="0" smtClean="0">
                <a:ln w="3175">
                  <a:noFill/>
                </a:ln>
                <a:cs typeface="Arial" charset="0"/>
              </a:rPr>
              <a:t>is </a:t>
            </a:r>
            <a:r>
              <a:rPr lang="en-US" sz="1600" dirty="0">
                <a:ln w="3175">
                  <a:noFill/>
                </a:ln>
                <a:cs typeface="Arial" charset="0"/>
              </a:rPr>
              <a:t>not present</a:t>
            </a:r>
            <a:r>
              <a:rPr lang="en-US" sz="1600" dirty="0" smtClean="0">
                <a:ln w="3175">
                  <a:noFill/>
                </a:ln>
                <a:cs typeface="Arial" charset="0"/>
              </a:rPr>
              <a:t>, </a:t>
            </a:r>
            <a:r>
              <a:rPr lang="en-US" sz="1600" dirty="0">
                <a:ln w="3175">
                  <a:noFill/>
                </a:ln>
                <a:cs typeface="Arial" charset="0"/>
              </a:rPr>
              <a:t>or to </a:t>
            </a:r>
            <a:r>
              <a:rPr lang="en-US" sz="1600" dirty="0" smtClean="0">
                <a:ln w="3175">
                  <a:noFill/>
                </a:ln>
                <a:cs typeface="Arial" charset="0"/>
              </a:rPr>
              <a:t>	restrict </a:t>
            </a:r>
            <a:r>
              <a:rPr lang="en-US" sz="1600" dirty="0">
                <a:ln w="3175">
                  <a:noFill/>
                </a:ln>
                <a:cs typeface="Arial" charset="0"/>
              </a:rPr>
              <a:t>the cluster communication-wise</a:t>
            </a:r>
            <a:r>
              <a:rPr lang="en-US" sz="1600" dirty="0" smtClean="0">
                <a:ln w="3175">
                  <a:noFill/>
                </a:ln>
                <a:cs typeface="Arial" charset="0"/>
              </a:rPr>
              <a:t>. </a:t>
            </a:r>
          </a:p>
          <a:p>
            <a:r>
              <a:rPr lang="en-US" sz="1600" dirty="0">
                <a:ln w="3175">
                  <a:noFill/>
                </a:ln>
                <a:cs typeface="Arial" charset="0"/>
              </a:rPr>
              <a:t>	</a:t>
            </a:r>
            <a:r>
              <a:rPr lang="en-US" sz="1600" dirty="0" smtClean="0">
                <a:ln w="3175">
                  <a:noFill/>
                </a:ln>
                <a:cs typeface="Arial" charset="0"/>
              </a:rPr>
              <a:t>To work ElasticSearch on azure you need to set below configuration. </a:t>
            </a:r>
          </a:p>
          <a:p>
            <a:r>
              <a:rPr lang="en-US" sz="1600" dirty="0">
                <a:ln w="3175">
                  <a:noFill/>
                </a:ln>
                <a:cs typeface="Arial" charset="0"/>
              </a:rPr>
              <a:t>	</a:t>
            </a:r>
            <a:r>
              <a:rPr lang="en-US" sz="1600" b="1" dirty="0" err="1" smtClean="0">
                <a:ln w="3175">
                  <a:noFill/>
                </a:ln>
                <a:cs typeface="Arial" charset="0"/>
              </a:rPr>
              <a:t>discovery.zen.ping.multicast.enabled</a:t>
            </a:r>
            <a:r>
              <a:rPr lang="en-US" sz="1600" b="1" dirty="0">
                <a:ln w="3175">
                  <a:noFill/>
                </a:ln>
                <a:cs typeface="Arial" charset="0"/>
              </a:rPr>
              <a:t>: </a:t>
            </a:r>
            <a:r>
              <a:rPr lang="en-US" sz="1600" b="1" dirty="0" smtClean="0">
                <a:ln w="3175">
                  <a:noFill/>
                </a:ln>
                <a:cs typeface="Arial" charset="0"/>
              </a:rPr>
              <a:t>false</a:t>
            </a:r>
          </a:p>
          <a:p>
            <a:r>
              <a:rPr lang="en-US" sz="1600" b="1" dirty="0" smtClean="0">
                <a:ln w="3175">
                  <a:noFill/>
                </a:ln>
                <a:cs typeface="Arial" charset="0"/>
              </a:rPr>
              <a:t>	</a:t>
            </a:r>
            <a:r>
              <a:rPr lang="en-US" sz="1600" b="1" dirty="0" err="1" smtClean="0">
                <a:ln w="3175">
                  <a:noFill/>
                </a:ln>
                <a:cs typeface="Arial" charset="0"/>
              </a:rPr>
              <a:t>discovery.zen.ping.unicast.hosts</a:t>
            </a:r>
            <a:r>
              <a:rPr lang="en-US" sz="1600" b="1" dirty="0">
                <a:ln w="3175">
                  <a:noFill/>
                </a:ln>
                <a:cs typeface="Arial" charset="0"/>
              </a:rPr>
              <a:t>: </a:t>
            </a:r>
            <a:r>
              <a:rPr lang="en-US" sz="1600" b="1" dirty="0" smtClean="0">
                <a:ln w="3175">
                  <a:noFill/>
                </a:ln>
                <a:cs typeface="Arial" charset="0"/>
              </a:rPr>
              <a:t>[“10.0.0.4", “10.0.0.5:9200"]</a:t>
            </a:r>
            <a:endParaRPr lang="en-US" sz="1600" b="1" dirty="0">
              <a:ln w="3175">
                <a:noFill/>
              </a:ln>
              <a:cs typeface="Arial" charset="0"/>
            </a:endParaRPr>
          </a:p>
          <a:p>
            <a:endParaRPr lang="en-US" sz="1800" b="1" dirty="0"/>
          </a:p>
        </p:txBody>
      </p:sp>
    </p:spTree>
    <p:extLst>
      <p:ext uri="{BB962C8B-B14F-4D97-AF65-F5344CB8AC3E}">
        <p14:creationId xmlns="" xmlns:p14="http://schemas.microsoft.com/office/powerpoint/2010/main" val="153209148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2776"/>
            <a:ext cx="11149013" cy="553998"/>
          </a:xfrm>
        </p:spPr>
        <p:txBody>
          <a:bodyPr/>
          <a:lstStyle/>
          <a:p>
            <a:r>
              <a:rPr lang="en-US" sz="4000" dirty="0" smtClean="0">
                <a:solidFill>
                  <a:srgbClr val="00AEEF"/>
                </a:solidFill>
              </a:rPr>
              <a:t>Is it running?</a:t>
            </a:r>
            <a:endParaRPr lang="en-US" sz="4000" dirty="0"/>
          </a:p>
        </p:txBody>
      </p:sp>
      <p:sp>
        <p:nvSpPr>
          <p:cNvPr id="3" name="Text Placeholder 2"/>
          <p:cNvSpPr>
            <a:spLocks noGrp="1"/>
          </p:cNvSpPr>
          <p:nvPr>
            <p:ph type="body" sz="quarter" idx="10"/>
          </p:nvPr>
        </p:nvSpPr>
        <p:spPr>
          <a:xfrm>
            <a:off x="519112" y="1370525"/>
            <a:ext cx="11149013" cy="3922612"/>
          </a:xfrm>
        </p:spPr>
        <p:txBody>
          <a:bodyPr/>
          <a:lstStyle/>
          <a:p>
            <a:r>
              <a:rPr lang="en-US" sz="2400" dirty="0">
                <a:hlinkClick r:id="rId2"/>
              </a:rPr>
              <a:t>http://localhost:9200/?</a:t>
            </a:r>
            <a:r>
              <a:rPr lang="en-US" sz="2400" dirty="0" smtClean="0">
                <a:hlinkClick r:id="rId2"/>
              </a:rPr>
              <a:t>pretty</a:t>
            </a:r>
            <a:endParaRPr lang="en-US" sz="2400" dirty="0" smtClean="0"/>
          </a:p>
          <a:p>
            <a:r>
              <a:rPr lang="en-US" sz="1800" dirty="0">
                <a:ln w="3175">
                  <a:noFill/>
                </a:ln>
                <a:solidFill>
                  <a:srgbClr val="00AEEF"/>
                </a:solidFill>
                <a:cs typeface="Arial" charset="0"/>
              </a:rPr>
              <a:t>Response </a:t>
            </a:r>
            <a:r>
              <a:rPr lang="en-US" sz="1800" dirty="0" smtClean="0">
                <a:ln w="3175">
                  <a:noFill/>
                </a:ln>
                <a:solidFill>
                  <a:srgbClr val="00AEEF"/>
                </a:solidFill>
                <a:cs typeface="Arial" charset="0"/>
              </a:rPr>
              <a:t>:</a:t>
            </a:r>
          </a:p>
          <a:p>
            <a:pPr>
              <a:spcAft>
                <a:spcPts val="300"/>
              </a:spcAft>
            </a:pPr>
            <a:r>
              <a:rPr lang="en-US" sz="1800" dirty="0" smtClean="0">
                <a:ln w="3175">
                  <a:noFill/>
                </a:ln>
                <a:solidFill>
                  <a:srgbClr val="00AEEF"/>
                </a:solidFill>
                <a:cs typeface="Arial" charset="0"/>
              </a:rPr>
              <a:t>       </a:t>
            </a:r>
            <a:r>
              <a:rPr lang="en-US" sz="1600" spc="0" dirty="0" smtClean="0"/>
              <a:t>{ </a:t>
            </a:r>
            <a:endParaRPr lang="en-US" sz="1600" spc="0" dirty="0"/>
          </a:p>
          <a:p>
            <a:pPr>
              <a:spcAft>
                <a:spcPts val="300"/>
              </a:spcAft>
            </a:pPr>
            <a:r>
              <a:rPr lang="en-US" sz="1600" spc="0" dirty="0" smtClean="0"/>
              <a:t>	 </a:t>
            </a:r>
            <a:r>
              <a:rPr lang="en-US" sz="1600" spc="0" dirty="0"/>
              <a:t>"status" : 200, </a:t>
            </a:r>
          </a:p>
          <a:p>
            <a:pPr>
              <a:spcAft>
                <a:spcPts val="300"/>
              </a:spcAft>
            </a:pPr>
            <a:r>
              <a:rPr lang="en-US" sz="1600" spc="0" dirty="0" smtClean="0"/>
              <a:t>	 </a:t>
            </a:r>
            <a:r>
              <a:rPr lang="en-US" sz="1600" spc="0" dirty="0"/>
              <a:t>"name" : </a:t>
            </a:r>
            <a:r>
              <a:rPr lang="en-US" sz="1600" spc="0" dirty="0" smtClean="0"/>
              <a:t>“</a:t>
            </a:r>
            <a:r>
              <a:rPr lang="en-US" sz="1600" spc="0" dirty="0" err="1" smtClean="0"/>
              <a:t>elasticsearch</a:t>
            </a:r>
            <a:r>
              <a:rPr lang="en-US" sz="1600" spc="0" dirty="0" smtClean="0"/>
              <a:t>", </a:t>
            </a:r>
            <a:endParaRPr lang="en-US" sz="1600" spc="0" dirty="0"/>
          </a:p>
          <a:p>
            <a:pPr>
              <a:spcAft>
                <a:spcPts val="300"/>
              </a:spcAft>
            </a:pPr>
            <a:r>
              <a:rPr lang="en-US" sz="1600" spc="0" dirty="0" smtClean="0"/>
              <a:t>	 </a:t>
            </a:r>
            <a:r>
              <a:rPr lang="en-US" sz="1600" spc="0" dirty="0"/>
              <a:t>"version" : { </a:t>
            </a:r>
          </a:p>
          <a:p>
            <a:pPr>
              <a:spcAft>
                <a:spcPts val="300"/>
              </a:spcAft>
            </a:pPr>
            <a:r>
              <a:rPr lang="en-US" sz="1600" spc="0" dirty="0" smtClean="0"/>
              <a:t>	 </a:t>
            </a:r>
            <a:r>
              <a:rPr lang="en-US" sz="1600" spc="0" dirty="0"/>
              <a:t>"number" : "1.1.1", </a:t>
            </a:r>
          </a:p>
          <a:p>
            <a:pPr>
              <a:spcAft>
                <a:spcPts val="300"/>
              </a:spcAft>
            </a:pPr>
            <a:r>
              <a:rPr lang="en-US" sz="1600" spc="0" dirty="0" smtClean="0"/>
              <a:t>	 </a:t>
            </a:r>
            <a:r>
              <a:rPr lang="en-US" sz="1600" spc="0" dirty="0"/>
              <a:t>"</a:t>
            </a:r>
            <a:r>
              <a:rPr lang="en-US" sz="1600" spc="0" dirty="0" err="1"/>
              <a:t>build_hash</a:t>
            </a:r>
            <a:r>
              <a:rPr lang="en-US" sz="1600" spc="0" dirty="0"/>
              <a:t>" : "f1585f096d3f3985e73456debdc1a0745f512bbc", </a:t>
            </a:r>
          </a:p>
          <a:p>
            <a:pPr>
              <a:spcAft>
                <a:spcPts val="300"/>
              </a:spcAft>
            </a:pPr>
            <a:r>
              <a:rPr lang="en-US" sz="1600" spc="0" dirty="0" smtClean="0"/>
              <a:t>	 </a:t>
            </a:r>
            <a:r>
              <a:rPr lang="en-US" sz="1600" spc="0" dirty="0"/>
              <a:t>"</a:t>
            </a:r>
            <a:r>
              <a:rPr lang="en-US" sz="1600" spc="0" dirty="0" err="1"/>
              <a:t>build_timestamp</a:t>
            </a:r>
            <a:r>
              <a:rPr lang="en-US" sz="1600" spc="0" dirty="0"/>
              <a:t>" : "2014-04-16T14:27:12Z", </a:t>
            </a:r>
          </a:p>
          <a:p>
            <a:pPr>
              <a:spcAft>
                <a:spcPts val="300"/>
              </a:spcAft>
            </a:pPr>
            <a:r>
              <a:rPr lang="en-US" sz="1600" spc="0" dirty="0" smtClean="0"/>
              <a:t>	 </a:t>
            </a:r>
            <a:r>
              <a:rPr lang="en-US" sz="1600" spc="0" dirty="0"/>
              <a:t>"</a:t>
            </a:r>
            <a:r>
              <a:rPr lang="en-US" sz="1600" spc="0" dirty="0" err="1"/>
              <a:t>build_snapshot</a:t>
            </a:r>
            <a:r>
              <a:rPr lang="en-US" sz="1600" spc="0" dirty="0"/>
              <a:t>" : false, </a:t>
            </a:r>
          </a:p>
          <a:p>
            <a:pPr>
              <a:spcAft>
                <a:spcPts val="300"/>
              </a:spcAft>
            </a:pPr>
            <a:r>
              <a:rPr lang="en-US" sz="1600" spc="0" dirty="0" smtClean="0"/>
              <a:t>	 </a:t>
            </a:r>
            <a:r>
              <a:rPr lang="en-US" sz="1600" spc="0" dirty="0"/>
              <a:t>"</a:t>
            </a:r>
            <a:r>
              <a:rPr lang="en-US" sz="1600" spc="0" dirty="0" err="1"/>
              <a:t>lucene_version</a:t>
            </a:r>
            <a:r>
              <a:rPr lang="en-US" sz="1600" spc="0" dirty="0"/>
              <a:t>" : "4.7" </a:t>
            </a:r>
          </a:p>
          <a:p>
            <a:pPr>
              <a:spcAft>
                <a:spcPts val="300"/>
              </a:spcAft>
            </a:pPr>
            <a:r>
              <a:rPr lang="en-US" sz="1600" spc="0" dirty="0" smtClean="0"/>
              <a:t>	}, </a:t>
            </a:r>
            <a:endParaRPr lang="en-US" sz="1600" spc="0" dirty="0"/>
          </a:p>
          <a:p>
            <a:pPr>
              <a:spcAft>
                <a:spcPts val="300"/>
              </a:spcAft>
            </a:pPr>
            <a:r>
              <a:rPr lang="en-US" sz="1600" spc="0" dirty="0" smtClean="0"/>
              <a:t>	"</a:t>
            </a:r>
            <a:r>
              <a:rPr lang="en-US" sz="1600" spc="0" dirty="0"/>
              <a:t>tagline" : "You Know, for Search" </a:t>
            </a:r>
          </a:p>
          <a:p>
            <a:pPr>
              <a:spcAft>
                <a:spcPts val="300"/>
              </a:spcAft>
            </a:pPr>
            <a:r>
              <a:rPr lang="en-US" sz="1600" spc="0" dirty="0"/>
              <a:t> </a:t>
            </a:r>
            <a:r>
              <a:rPr lang="en-US" sz="1600" spc="0" dirty="0" smtClean="0"/>
              <a:t>      }</a:t>
            </a:r>
            <a:endParaRPr lang="en-US" sz="1600" spc="0" dirty="0"/>
          </a:p>
        </p:txBody>
      </p:sp>
    </p:spTree>
    <p:extLst>
      <p:ext uri="{BB962C8B-B14F-4D97-AF65-F5344CB8AC3E}">
        <p14:creationId xmlns="" xmlns:p14="http://schemas.microsoft.com/office/powerpoint/2010/main" val="184544242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2776"/>
            <a:ext cx="11149013" cy="553998"/>
          </a:xfrm>
        </p:spPr>
        <p:txBody>
          <a:bodyPr/>
          <a:lstStyle/>
          <a:p>
            <a:r>
              <a:rPr lang="en-US" sz="4000" dirty="0">
                <a:solidFill>
                  <a:srgbClr val="00AEEF"/>
                </a:solidFill>
              </a:rPr>
              <a:t>Indexing a document</a:t>
            </a:r>
          </a:p>
        </p:txBody>
      </p:sp>
      <p:sp>
        <p:nvSpPr>
          <p:cNvPr id="3" name="Text Placeholder 2"/>
          <p:cNvSpPr>
            <a:spLocks noGrp="1"/>
          </p:cNvSpPr>
          <p:nvPr>
            <p:ph type="body" sz="quarter" idx="10"/>
          </p:nvPr>
        </p:nvSpPr>
        <p:spPr>
          <a:xfrm>
            <a:off x="519112" y="1370525"/>
            <a:ext cx="11149013" cy="3657924"/>
          </a:xfrm>
        </p:spPr>
        <p:txBody>
          <a:bodyPr/>
          <a:lstStyle/>
          <a:p>
            <a:pPr>
              <a:spcAft>
                <a:spcPts val="300"/>
              </a:spcAft>
            </a:pPr>
            <a:r>
              <a:rPr lang="en-US" sz="1800" dirty="0">
                <a:ln w="3175">
                  <a:noFill/>
                </a:ln>
                <a:solidFill>
                  <a:srgbClr val="00AEEF"/>
                </a:solidFill>
                <a:cs typeface="Arial" charset="0"/>
              </a:rPr>
              <a:t>Request : </a:t>
            </a:r>
          </a:p>
          <a:p>
            <a:pPr>
              <a:spcAft>
                <a:spcPts val="300"/>
              </a:spcAft>
            </a:pPr>
            <a:r>
              <a:rPr lang="en-US" sz="1600" spc="0" dirty="0" smtClean="0"/>
              <a:t>          $ </a:t>
            </a:r>
            <a:r>
              <a:rPr lang="en-US" sz="1600" spc="0" dirty="0"/>
              <a:t>curl -XPUT "http://localhost:9200/test-data/cities/21" -d '{ </a:t>
            </a:r>
          </a:p>
          <a:p>
            <a:pPr>
              <a:spcAft>
                <a:spcPts val="300"/>
              </a:spcAft>
            </a:pPr>
            <a:r>
              <a:rPr lang="en-US" sz="1600" spc="0" dirty="0"/>
              <a:t> </a:t>
            </a:r>
            <a:r>
              <a:rPr lang="en-US" sz="1600" spc="0" dirty="0" smtClean="0"/>
              <a:t>         	"</a:t>
            </a:r>
            <a:r>
              <a:rPr lang="en-US" sz="1600" spc="0" dirty="0"/>
              <a:t>rank": 21, </a:t>
            </a:r>
          </a:p>
          <a:p>
            <a:pPr>
              <a:spcAft>
                <a:spcPts val="300"/>
              </a:spcAft>
            </a:pPr>
            <a:r>
              <a:rPr lang="en-US" sz="1600" spc="0" dirty="0" smtClean="0"/>
              <a:t>	"</a:t>
            </a:r>
            <a:r>
              <a:rPr lang="en-US" sz="1600" spc="0" dirty="0"/>
              <a:t>city": "Boston", </a:t>
            </a:r>
          </a:p>
          <a:p>
            <a:pPr>
              <a:spcAft>
                <a:spcPts val="300"/>
              </a:spcAft>
            </a:pPr>
            <a:r>
              <a:rPr lang="en-US" sz="1600" spc="0" dirty="0" smtClean="0"/>
              <a:t>	"</a:t>
            </a:r>
            <a:r>
              <a:rPr lang="en-US" sz="1600" spc="0" dirty="0"/>
              <a:t>state": "Massachusetts", </a:t>
            </a:r>
          </a:p>
          <a:p>
            <a:pPr>
              <a:spcAft>
                <a:spcPts val="300"/>
              </a:spcAft>
            </a:pPr>
            <a:r>
              <a:rPr lang="en-US" sz="1600" spc="0" dirty="0" smtClean="0"/>
              <a:t>	"</a:t>
            </a:r>
            <a:r>
              <a:rPr lang="en-US" sz="1600" spc="0" dirty="0"/>
              <a:t>population2010": 617594, </a:t>
            </a:r>
          </a:p>
          <a:p>
            <a:pPr>
              <a:spcAft>
                <a:spcPts val="300"/>
              </a:spcAft>
            </a:pPr>
            <a:r>
              <a:rPr lang="en-US" sz="1600" spc="0" dirty="0" smtClean="0"/>
              <a:t>	"</a:t>
            </a:r>
            <a:r>
              <a:rPr lang="en-US" sz="1600" spc="0" dirty="0" err="1"/>
              <a:t>land_area</a:t>
            </a:r>
            <a:r>
              <a:rPr lang="en-US" sz="1600" spc="0" dirty="0"/>
              <a:t>": 48.277, </a:t>
            </a:r>
          </a:p>
          <a:p>
            <a:pPr>
              <a:spcAft>
                <a:spcPts val="300"/>
              </a:spcAft>
            </a:pPr>
            <a:r>
              <a:rPr lang="en-US" sz="1600" spc="0" dirty="0" smtClean="0"/>
              <a:t>	"</a:t>
            </a:r>
            <a:r>
              <a:rPr lang="en-US" sz="1600" spc="0" dirty="0"/>
              <a:t>location": { </a:t>
            </a:r>
          </a:p>
          <a:p>
            <a:pPr>
              <a:spcAft>
                <a:spcPts val="300"/>
              </a:spcAft>
            </a:pPr>
            <a:r>
              <a:rPr lang="en-US" sz="1600" spc="0" dirty="0" smtClean="0"/>
              <a:t>	"</a:t>
            </a:r>
            <a:r>
              <a:rPr lang="en-US" sz="1600" spc="0" dirty="0" err="1"/>
              <a:t>lat</a:t>
            </a:r>
            <a:r>
              <a:rPr lang="en-US" sz="1600" spc="0" dirty="0"/>
              <a:t>": 42.332, </a:t>
            </a:r>
          </a:p>
          <a:p>
            <a:pPr>
              <a:spcAft>
                <a:spcPts val="300"/>
              </a:spcAft>
            </a:pPr>
            <a:r>
              <a:rPr lang="en-US" sz="1600" spc="0" dirty="0" smtClean="0"/>
              <a:t>	"</a:t>
            </a:r>
            <a:r>
              <a:rPr lang="en-US" sz="1600" spc="0" dirty="0" err="1"/>
              <a:t>lon</a:t>
            </a:r>
            <a:r>
              <a:rPr lang="en-US" sz="1600" spc="0" dirty="0"/>
              <a:t>": </a:t>
            </a:r>
            <a:r>
              <a:rPr lang="en-US" sz="1600" spc="0" dirty="0" smtClean="0"/>
              <a:t>71.0202 </a:t>
            </a:r>
            <a:r>
              <a:rPr lang="en-US" sz="1600" spc="0" dirty="0"/>
              <a:t>}, </a:t>
            </a:r>
          </a:p>
          <a:p>
            <a:pPr>
              <a:spcAft>
                <a:spcPts val="300"/>
              </a:spcAft>
            </a:pPr>
            <a:r>
              <a:rPr lang="en-US" sz="1600" spc="0" dirty="0" smtClean="0"/>
              <a:t>	"</a:t>
            </a:r>
            <a:r>
              <a:rPr lang="en-US" sz="1600" spc="0" dirty="0"/>
              <a:t>abbreviation": "</a:t>
            </a:r>
            <a:r>
              <a:rPr lang="en-US" sz="1600" spc="0" dirty="0" smtClean="0"/>
              <a:t>MA" </a:t>
            </a:r>
          </a:p>
          <a:p>
            <a:pPr>
              <a:spcAft>
                <a:spcPts val="300"/>
              </a:spcAft>
            </a:pPr>
            <a:r>
              <a:rPr lang="en-US" sz="1600" spc="0" dirty="0" smtClean="0"/>
              <a:t>          }‘</a:t>
            </a:r>
          </a:p>
          <a:p>
            <a:pPr>
              <a:spcAft>
                <a:spcPts val="300"/>
              </a:spcAft>
            </a:pPr>
            <a:endParaRPr lang="en-US" sz="1600" spc="0" dirty="0"/>
          </a:p>
          <a:p>
            <a:pPr>
              <a:spcAft>
                <a:spcPts val="300"/>
              </a:spcAft>
            </a:pPr>
            <a:r>
              <a:rPr lang="en-US" sz="1800" dirty="0">
                <a:ln w="3175">
                  <a:noFill/>
                </a:ln>
                <a:solidFill>
                  <a:srgbClr val="00AEEF"/>
                </a:solidFill>
                <a:cs typeface="Arial" charset="0"/>
              </a:rPr>
              <a:t>Response : </a:t>
            </a:r>
            <a:r>
              <a:rPr lang="en-US" sz="1600" spc="0" dirty="0"/>
              <a:t>{"ok":true,"_index":"test-data","_type":"cities","_id":"21","_version":1}</a:t>
            </a:r>
          </a:p>
        </p:txBody>
      </p:sp>
    </p:spTree>
    <p:extLst>
      <p:ext uri="{BB962C8B-B14F-4D97-AF65-F5344CB8AC3E}">
        <p14:creationId xmlns="" xmlns:p14="http://schemas.microsoft.com/office/powerpoint/2010/main" val="62853439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Getting </a:t>
            </a:r>
            <a:r>
              <a:rPr lang="en-US" sz="4000" dirty="0">
                <a:solidFill>
                  <a:srgbClr val="00AEEF"/>
                </a:solidFill>
              </a:rPr>
              <a:t>a document</a:t>
            </a:r>
          </a:p>
        </p:txBody>
      </p:sp>
      <p:sp>
        <p:nvSpPr>
          <p:cNvPr id="5" name="Text Placeholder 2"/>
          <p:cNvSpPr>
            <a:spLocks noGrp="1"/>
          </p:cNvSpPr>
          <p:nvPr>
            <p:ph type="body" sz="quarter" idx="10"/>
          </p:nvPr>
        </p:nvSpPr>
        <p:spPr>
          <a:xfrm>
            <a:off x="519112" y="1370525"/>
            <a:ext cx="11149013" cy="5246052"/>
          </a:xfrm>
        </p:spPr>
        <p:txBody>
          <a:bodyPr/>
          <a:lstStyle/>
          <a:p>
            <a:pPr>
              <a:spcAft>
                <a:spcPts val="300"/>
              </a:spcAft>
            </a:pPr>
            <a:r>
              <a:rPr lang="en-US" sz="1800" dirty="0">
                <a:ln w="3175">
                  <a:noFill/>
                </a:ln>
                <a:solidFill>
                  <a:srgbClr val="00AEEF"/>
                </a:solidFill>
                <a:cs typeface="Arial" charset="0"/>
              </a:rPr>
              <a:t>Request : </a:t>
            </a:r>
            <a:endParaRPr lang="en-US" sz="1800" dirty="0" smtClean="0">
              <a:ln w="3175">
                <a:noFill/>
              </a:ln>
              <a:solidFill>
                <a:srgbClr val="00AEEF"/>
              </a:solidFill>
              <a:cs typeface="Arial" charset="0"/>
            </a:endParaRPr>
          </a:p>
          <a:p>
            <a:pPr>
              <a:spcAft>
                <a:spcPts val="300"/>
              </a:spcAft>
            </a:pPr>
            <a:r>
              <a:rPr lang="en-US" sz="1800" dirty="0">
                <a:ln w="3175">
                  <a:noFill/>
                </a:ln>
                <a:solidFill>
                  <a:srgbClr val="00AEEF"/>
                </a:solidFill>
                <a:cs typeface="Arial" charset="0"/>
              </a:rPr>
              <a:t>            </a:t>
            </a:r>
            <a:r>
              <a:rPr lang="en-US" sz="1600" spc="0" dirty="0"/>
              <a:t>$ curl -XGET "http://localhost:9200/test-data/cities/21?pretty</a:t>
            </a:r>
            <a:r>
              <a:rPr lang="en-US" sz="1600" spc="0" dirty="0" smtClean="0"/>
              <a:t>"</a:t>
            </a:r>
          </a:p>
          <a:p>
            <a:pPr>
              <a:spcAft>
                <a:spcPts val="300"/>
              </a:spcAft>
            </a:pPr>
            <a:r>
              <a:rPr lang="en-US" sz="1800" dirty="0" smtClean="0">
                <a:ln w="3175">
                  <a:noFill/>
                </a:ln>
                <a:solidFill>
                  <a:srgbClr val="00AEEF"/>
                </a:solidFill>
                <a:cs typeface="Arial" charset="0"/>
              </a:rPr>
              <a:t>Response :</a:t>
            </a:r>
          </a:p>
          <a:p>
            <a:pPr>
              <a:spcAft>
                <a:spcPts val="300"/>
              </a:spcAft>
            </a:pPr>
            <a:r>
              <a:rPr lang="en-US" sz="1600" spc="0" dirty="0"/>
              <a:t>  </a:t>
            </a:r>
            <a:r>
              <a:rPr lang="en-US" sz="1600" spc="0" dirty="0" smtClean="0"/>
              <a:t>        { </a:t>
            </a:r>
            <a:endParaRPr lang="en-US" sz="1600" spc="0" dirty="0"/>
          </a:p>
          <a:p>
            <a:pPr>
              <a:spcAft>
                <a:spcPts val="300"/>
              </a:spcAft>
            </a:pPr>
            <a:r>
              <a:rPr lang="en-US" sz="1600" spc="0" dirty="0" smtClean="0"/>
              <a:t>	 </a:t>
            </a:r>
            <a:r>
              <a:rPr lang="en-US" sz="1600" spc="0" dirty="0"/>
              <a:t>"_index" : "test-data", </a:t>
            </a:r>
          </a:p>
          <a:p>
            <a:pPr>
              <a:spcAft>
                <a:spcPts val="300"/>
              </a:spcAft>
            </a:pPr>
            <a:r>
              <a:rPr lang="en-US" sz="1600" spc="0" dirty="0" smtClean="0"/>
              <a:t>	 </a:t>
            </a:r>
            <a:r>
              <a:rPr lang="en-US" sz="1600" spc="0" dirty="0"/>
              <a:t>"_type" : "cities", </a:t>
            </a:r>
          </a:p>
          <a:p>
            <a:pPr>
              <a:spcAft>
                <a:spcPts val="300"/>
              </a:spcAft>
            </a:pPr>
            <a:r>
              <a:rPr lang="en-US" sz="1600" spc="0" dirty="0" smtClean="0"/>
              <a:t>	 </a:t>
            </a:r>
            <a:r>
              <a:rPr lang="en-US" sz="1600" spc="0" dirty="0"/>
              <a:t>"_id" : "21", </a:t>
            </a:r>
          </a:p>
          <a:p>
            <a:pPr>
              <a:spcAft>
                <a:spcPts val="300"/>
              </a:spcAft>
            </a:pPr>
            <a:r>
              <a:rPr lang="en-US" sz="1600" spc="0" dirty="0" smtClean="0"/>
              <a:t>	 </a:t>
            </a:r>
            <a:r>
              <a:rPr lang="en-US" sz="1600" spc="0" dirty="0"/>
              <a:t>"_version" : 1, </a:t>
            </a:r>
          </a:p>
          <a:p>
            <a:pPr>
              <a:spcAft>
                <a:spcPts val="300"/>
              </a:spcAft>
            </a:pPr>
            <a:r>
              <a:rPr lang="en-US" sz="1600" spc="0" dirty="0" smtClean="0"/>
              <a:t>	 </a:t>
            </a:r>
            <a:r>
              <a:rPr lang="en-US" sz="1600" spc="0" dirty="0"/>
              <a:t>"exists" : true, "_source" : { </a:t>
            </a:r>
          </a:p>
          <a:p>
            <a:pPr>
              <a:spcAft>
                <a:spcPts val="300"/>
              </a:spcAft>
            </a:pPr>
            <a:r>
              <a:rPr lang="en-US" sz="1600" spc="0" dirty="0" smtClean="0"/>
              <a:t>	 </a:t>
            </a:r>
            <a:r>
              <a:rPr lang="en-US" sz="1600" spc="0" dirty="0"/>
              <a:t>"rank": 21, </a:t>
            </a:r>
          </a:p>
          <a:p>
            <a:pPr>
              <a:spcAft>
                <a:spcPts val="300"/>
              </a:spcAft>
            </a:pPr>
            <a:r>
              <a:rPr lang="en-US" sz="1600" spc="0" dirty="0" smtClean="0"/>
              <a:t>	 </a:t>
            </a:r>
            <a:r>
              <a:rPr lang="en-US" sz="1600" spc="0" dirty="0"/>
              <a:t>"city": "Boston", </a:t>
            </a:r>
          </a:p>
          <a:p>
            <a:pPr>
              <a:spcAft>
                <a:spcPts val="300"/>
              </a:spcAft>
            </a:pPr>
            <a:r>
              <a:rPr lang="en-US" sz="1600" spc="0" dirty="0" smtClean="0"/>
              <a:t>	 </a:t>
            </a:r>
            <a:r>
              <a:rPr lang="en-US" sz="1600" spc="0" dirty="0"/>
              <a:t>"state": "Massachusetts", </a:t>
            </a:r>
          </a:p>
          <a:p>
            <a:pPr>
              <a:spcAft>
                <a:spcPts val="300"/>
              </a:spcAft>
            </a:pPr>
            <a:r>
              <a:rPr lang="en-US" sz="1600" spc="0" dirty="0" smtClean="0"/>
              <a:t>	 </a:t>
            </a:r>
            <a:r>
              <a:rPr lang="en-US" sz="1600" spc="0" dirty="0"/>
              <a:t>"population2010": 617594, </a:t>
            </a:r>
          </a:p>
          <a:p>
            <a:pPr>
              <a:spcAft>
                <a:spcPts val="300"/>
              </a:spcAft>
            </a:pPr>
            <a:r>
              <a:rPr lang="en-US" sz="1600" spc="0" dirty="0" smtClean="0"/>
              <a:t>	 </a:t>
            </a:r>
            <a:r>
              <a:rPr lang="en-US" sz="1600" spc="0" dirty="0"/>
              <a:t>"</a:t>
            </a:r>
            <a:r>
              <a:rPr lang="en-US" sz="1600" spc="0" dirty="0" err="1"/>
              <a:t>land_area</a:t>
            </a:r>
            <a:r>
              <a:rPr lang="en-US" sz="1600" spc="0" dirty="0"/>
              <a:t>": 48.277, </a:t>
            </a:r>
          </a:p>
          <a:p>
            <a:pPr>
              <a:spcAft>
                <a:spcPts val="300"/>
              </a:spcAft>
            </a:pPr>
            <a:r>
              <a:rPr lang="en-US" sz="1600" spc="0" dirty="0" smtClean="0"/>
              <a:t>	 </a:t>
            </a:r>
            <a:r>
              <a:rPr lang="en-US" sz="1600" spc="0" dirty="0"/>
              <a:t>"location": { </a:t>
            </a:r>
          </a:p>
          <a:p>
            <a:pPr>
              <a:spcAft>
                <a:spcPts val="300"/>
              </a:spcAft>
            </a:pPr>
            <a:r>
              <a:rPr lang="en-US" sz="1600" spc="0" dirty="0" smtClean="0"/>
              <a:t>	 </a:t>
            </a:r>
            <a:r>
              <a:rPr lang="en-US" sz="1600" spc="0" dirty="0"/>
              <a:t>"</a:t>
            </a:r>
            <a:r>
              <a:rPr lang="en-US" sz="1600" spc="0" dirty="0" err="1"/>
              <a:t>lat</a:t>
            </a:r>
            <a:r>
              <a:rPr lang="en-US" sz="1600" spc="0" dirty="0"/>
              <a:t>": 42.332, </a:t>
            </a:r>
          </a:p>
          <a:p>
            <a:pPr>
              <a:spcAft>
                <a:spcPts val="300"/>
              </a:spcAft>
            </a:pPr>
            <a:r>
              <a:rPr lang="en-US" sz="1600" spc="0" dirty="0" smtClean="0"/>
              <a:t>	 </a:t>
            </a:r>
            <a:r>
              <a:rPr lang="en-US" sz="1600" spc="0" dirty="0"/>
              <a:t>"</a:t>
            </a:r>
            <a:r>
              <a:rPr lang="en-US" sz="1600" spc="0" dirty="0" err="1"/>
              <a:t>lon</a:t>
            </a:r>
            <a:r>
              <a:rPr lang="en-US" sz="1600" spc="0" dirty="0"/>
              <a:t>": 71.0202 </a:t>
            </a:r>
            <a:r>
              <a:rPr lang="en-US" sz="1600" spc="0" dirty="0" smtClean="0"/>
              <a:t> </a:t>
            </a:r>
            <a:r>
              <a:rPr lang="en-US" sz="1600" spc="0" dirty="0"/>
              <a:t>}, </a:t>
            </a:r>
          </a:p>
          <a:p>
            <a:pPr>
              <a:spcAft>
                <a:spcPts val="300"/>
              </a:spcAft>
            </a:pPr>
            <a:r>
              <a:rPr lang="en-US" sz="1600" spc="0" dirty="0" smtClean="0"/>
              <a:t>	 </a:t>
            </a:r>
            <a:r>
              <a:rPr lang="en-US" sz="1600" spc="0" dirty="0"/>
              <a:t>"abbreviation": "MA" </a:t>
            </a:r>
          </a:p>
          <a:p>
            <a:pPr>
              <a:spcAft>
                <a:spcPts val="300"/>
              </a:spcAft>
            </a:pPr>
            <a:r>
              <a:rPr lang="en-US" sz="1600" spc="0" dirty="0"/>
              <a:t> </a:t>
            </a:r>
            <a:r>
              <a:rPr lang="en-US" sz="1600" spc="0" dirty="0" smtClean="0"/>
              <a:t>	} </a:t>
            </a:r>
            <a:endParaRPr lang="en-US" sz="1600" spc="0" dirty="0"/>
          </a:p>
          <a:p>
            <a:pPr>
              <a:spcAft>
                <a:spcPts val="300"/>
              </a:spcAft>
            </a:pPr>
            <a:r>
              <a:rPr lang="en-US" sz="1600" spc="0" dirty="0" smtClean="0"/>
              <a:t>           }</a:t>
            </a:r>
            <a:endParaRPr lang="en-US" sz="1600" spc="0" dirty="0"/>
          </a:p>
        </p:txBody>
      </p:sp>
    </p:spTree>
    <p:extLst>
      <p:ext uri="{BB962C8B-B14F-4D97-AF65-F5344CB8AC3E}">
        <p14:creationId xmlns="" xmlns:p14="http://schemas.microsoft.com/office/powerpoint/2010/main" val="182634455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Updating </a:t>
            </a:r>
            <a:r>
              <a:rPr lang="en-US" sz="4000" dirty="0">
                <a:solidFill>
                  <a:srgbClr val="00AEEF"/>
                </a:solidFill>
              </a:rPr>
              <a:t>a document</a:t>
            </a:r>
          </a:p>
        </p:txBody>
      </p:sp>
      <p:sp>
        <p:nvSpPr>
          <p:cNvPr id="5" name="Text Placeholder 2"/>
          <p:cNvSpPr>
            <a:spLocks noGrp="1"/>
          </p:cNvSpPr>
          <p:nvPr>
            <p:ph type="body" sz="quarter" idx="10"/>
          </p:nvPr>
        </p:nvSpPr>
        <p:spPr>
          <a:xfrm>
            <a:off x="519112" y="1370525"/>
            <a:ext cx="11149013" cy="3613297"/>
          </a:xfrm>
        </p:spPr>
        <p:txBody>
          <a:bodyPr/>
          <a:lstStyle/>
          <a:p>
            <a:pPr>
              <a:spcAft>
                <a:spcPts val="300"/>
              </a:spcAft>
            </a:pPr>
            <a:r>
              <a:rPr lang="en-US" sz="1800" dirty="0">
                <a:ln w="3175">
                  <a:noFill/>
                </a:ln>
                <a:solidFill>
                  <a:srgbClr val="00AEEF"/>
                </a:solidFill>
                <a:cs typeface="Arial" charset="0"/>
              </a:rPr>
              <a:t>Request : </a:t>
            </a:r>
          </a:p>
          <a:p>
            <a:pPr>
              <a:spcAft>
                <a:spcPts val="300"/>
              </a:spcAft>
            </a:pPr>
            <a:r>
              <a:rPr lang="en-US" sz="1600" spc="0" dirty="0" smtClean="0"/>
              <a:t>          </a:t>
            </a:r>
            <a:r>
              <a:rPr lang="en-US" sz="1400" spc="0" dirty="0" smtClean="0"/>
              <a:t>$ </a:t>
            </a:r>
            <a:r>
              <a:rPr lang="en-US" sz="1400" spc="0" dirty="0"/>
              <a:t>curl -XPUT "http://localhost:9200/test-data/cities/21" -d '{ </a:t>
            </a:r>
          </a:p>
          <a:p>
            <a:pPr>
              <a:spcAft>
                <a:spcPts val="300"/>
              </a:spcAft>
            </a:pPr>
            <a:r>
              <a:rPr lang="en-US" sz="1400" spc="0" dirty="0"/>
              <a:t> </a:t>
            </a:r>
            <a:r>
              <a:rPr lang="en-US" sz="1400" spc="0" dirty="0" smtClean="0"/>
              <a:t>         	"</a:t>
            </a:r>
            <a:r>
              <a:rPr lang="en-US" sz="1400" spc="0" dirty="0"/>
              <a:t>rank": 21, </a:t>
            </a:r>
          </a:p>
          <a:p>
            <a:pPr>
              <a:spcAft>
                <a:spcPts val="300"/>
              </a:spcAft>
            </a:pPr>
            <a:r>
              <a:rPr lang="en-US" sz="1400" spc="0" dirty="0" smtClean="0"/>
              <a:t>	"</a:t>
            </a:r>
            <a:r>
              <a:rPr lang="en-US" sz="1400" spc="0" dirty="0"/>
              <a:t>city": "Boston", </a:t>
            </a:r>
          </a:p>
          <a:p>
            <a:pPr>
              <a:spcAft>
                <a:spcPts val="300"/>
              </a:spcAft>
            </a:pPr>
            <a:r>
              <a:rPr lang="en-US" sz="1400" spc="0" dirty="0" smtClean="0"/>
              <a:t>	"</a:t>
            </a:r>
            <a:r>
              <a:rPr lang="en-US" sz="1400" spc="0" dirty="0"/>
              <a:t>state": "Massachusetts", </a:t>
            </a:r>
          </a:p>
          <a:p>
            <a:pPr>
              <a:spcAft>
                <a:spcPts val="300"/>
              </a:spcAft>
            </a:pPr>
            <a:r>
              <a:rPr lang="en-US" sz="1400" spc="0" dirty="0" smtClean="0"/>
              <a:t>	"</a:t>
            </a:r>
            <a:r>
              <a:rPr lang="en-US" sz="1400" spc="0" dirty="0"/>
              <a:t>population2010": 617594, </a:t>
            </a:r>
            <a:endParaRPr lang="en-US" sz="1400" spc="0" dirty="0" smtClean="0"/>
          </a:p>
          <a:p>
            <a:pPr>
              <a:spcAft>
                <a:spcPts val="300"/>
              </a:spcAft>
            </a:pPr>
            <a:r>
              <a:rPr lang="en-US" sz="1400" spc="0" dirty="0" smtClean="0"/>
              <a:t>	</a:t>
            </a:r>
            <a:r>
              <a:rPr lang="en-US" sz="1400" b="1" spc="0" dirty="0" smtClean="0"/>
              <a:t>"</a:t>
            </a:r>
            <a:r>
              <a:rPr lang="en-US" sz="1400" b="1" spc="0" dirty="0"/>
              <a:t>population2012": 636479,</a:t>
            </a:r>
          </a:p>
          <a:p>
            <a:pPr>
              <a:spcAft>
                <a:spcPts val="300"/>
              </a:spcAft>
            </a:pPr>
            <a:r>
              <a:rPr lang="en-US" sz="1400" spc="0" dirty="0" smtClean="0"/>
              <a:t>	"</a:t>
            </a:r>
            <a:r>
              <a:rPr lang="en-US" sz="1400" spc="0" dirty="0" err="1"/>
              <a:t>land_area</a:t>
            </a:r>
            <a:r>
              <a:rPr lang="en-US" sz="1400" spc="0" dirty="0"/>
              <a:t>": 48.277, </a:t>
            </a:r>
          </a:p>
          <a:p>
            <a:pPr>
              <a:spcAft>
                <a:spcPts val="300"/>
              </a:spcAft>
            </a:pPr>
            <a:r>
              <a:rPr lang="en-US" sz="1400" spc="0" dirty="0" smtClean="0"/>
              <a:t>	"</a:t>
            </a:r>
            <a:r>
              <a:rPr lang="en-US" sz="1400" spc="0" dirty="0"/>
              <a:t>location": { </a:t>
            </a:r>
          </a:p>
          <a:p>
            <a:pPr>
              <a:spcAft>
                <a:spcPts val="300"/>
              </a:spcAft>
            </a:pPr>
            <a:r>
              <a:rPr lang="en-US" sz="1400" spc="0" dirty="0" smtClean="0"/>
              <a:t>	"</a:t>
            </a:r>
            <a:r>
              <a:rPr lang="en-US" sz="1400" spc="0" dirty="0" err="1"/>
              <a:t>lat</a:t>
            </a:r>
            <a:r>
              <a:rPr lang="en-US" sz="1400" spc="0" dirty="0"/>
              <a:t>": 42.332, </a:t>
            </a:r>
          </a:p>
          <a:p>
            <a:pPr>
              <a:spcAft>
                <a:spcPts val="300"/>
              </a:spcAft>
            </a:pPr>
            <a:r>
              <a:rPr lang="en-US" sz="1400" spc="0" dirty="0" smtClean="0"/>
              <a:t>	"</a:t>
            </a:r>
            <a:r>
              <a:rPr lang="en-US" sz="1400" spc="0" dirty="0" err="1"/>
              <a:t>lon</a:t>
            </a:r>
            <a:r>
              <a:rPr lang="en-US" sz="1400" spc="0" dirty="0"/>
              <a:t>": </a:t>
            </a:r>
            <a:r>
              <a:rPr lang="en-US" sz="1400" spc="0" dirty="0" smtClean="0"/>
              <a:t>71.0202 </a:t>
            </a:r>
            <a:r>
              <a:rPr lang="en-US" sz="1400" spc="0" dirty="0"/>
              <a:t>}, </a:t>
            </a:r>
          </a:p>
          <a:p>
            <a:pPr>
              <a:spcAft>
                <a:spcPts val="300"/>
              </a:spcAft>
            </a:pPr>
            <a:r>
              <a:rPr lang="en-US" sz="1400" spc="0" dirty="0" smtClean="0"/>
              <a:t>	"</a:t>
            </a:r>
            <a:r>
              <a:rPr lang="en-US" sz="1400" spc="0" dirty="0"/>
              <a:t>abbreviation": "</a:t>
            </a:r>
            <a:r>
              <a:rPr lang="en-US" sz="1400" spc="0" dirty="0" smtClean="0"/>
              <a:t>MA" </a:t>
            </a:r>
          </a:p>
          <a:p>
            <a:pPr>
              <a:spcAft>
                <a:spcPts val="300"/>
              </a:spcAft>
            </a:pPr>
            <a:r>
              <a:rPr lang="en-US" sz="1400" spc="0" dirty="0" smtClean="0"/>
              <a:t>          }‘</a:t>
            </a:r>
          </a:p>
          <a:p>
            <a:pPr>
              <a:spcAft>
                <a:spcPts val="300"/>
              </a:spcAft>
            </a:pPr>
            <a:endParaRPr lang="en-US" sz="1600" spc="0" dirty="0"/>
          </a:p>
          <a:p>
            <a:pPr>
              <a:spcAft>
                <a:spcPts val="300"/>
              </a:spcAft>
            </a:pPr>
            <a:r>
              <a:rPr lang="en-US" sz="1800" dirty="0">
                <a:ln w="3175">
                  <a:noFill/>
                </a:ln>
                <a:solidFill>
                  <a:srgbClr val="00AEEF"/>
                </a:solidFill>
                <a:cs typeface="Arial" charset="0"/>
              </a:rPr>
              <a:t>Response : </a:t>
            </a:r>
            <a:r>
              <a:rPr lang="en-US" sz="1400" spc="0" dirty="0"/>
              <a:t>{"ok":true,"_index":"test-data","_type":"cities","_id":"21</a:t>
            </a:r>
            <a:r>
              <a:rPr lang="en-US" sz="1400" spc="0" dirty="0" smtClean="0"/>
              <a:t>","</a:t>
            </a:r>
            <a:r>
              <a:rPr lang="en-US" sz="1400" b="1" spc="0" dirty="0" smtClean="0"/>
              <a:t>_version":2</a:t>
            </a:r>
            <a:r>
              <a:rPr lang="en-US" sz="1400" spc="0" dirty="0" smtClean="0"/>
              <a:t>}</a:t>
            </a:r>
            <a:endParaRPr lang="en-US" sz="1400" spc="0" dirty="0"/>
          </a:p>
        </p:txBody>
      </p:sp>
    </p:spTree>
    <p:extLst>
      <p:ext uri="{BB962C8B-B14F-4D97-AF65-F5344CB8AC3E}">
        <p14:creationId xmlns="" xmlns:p14="http://schemas.microsoft.com/office/powerpoint/2010/main" val="5585920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402776"/>
            <a:ext cx="11149013" cy="553998"/>
          </a:xfrm>
        </p:spPr>
        <p:txBody>
          <a:bodyPr/>
          <a:lstStyle/>
          <a:p>
            <a:r>
              <a:rPr lang="en-US" sz="4000" dirty="0">
                <a:solidFill>
                  <a:srgbClr val="00AEEF"/>
                </a:solidFill>
                <a:latin typeface="+mn-lt"/>
                <a:cs typeface="+mn-cs"/>
              </a:rPr>
              <a:t>What is </a:t>
            </a:r>
            <a:r>
              <a:rPr lang="en-US" sz="4000" dirty="0" err="1" smtClean="0">
                <a:solidFill>
                  <a:srgbClr val="00AEEF"/>
                </a:solidFill>
                <a:latin typeface="+mn-lt"/>
                <a:cs typeface="+mn-cs"/>
              </a:rPr>
              <a:t>Elasticsearch</a:t>
            </a:r>
            <a:r>
              <a:rPr lang="en-US" sz="4000" dirty="0">
                <a:solidFill>
                  <a:srgbClr val="00AEEF"/>
                </a:solidFill>
                <a:latin typeface="+mn-lt"/>
                <a:cs typeface="+mn-cs"/>
              </a:rPr>
              <a:t>?</a:t>
            </a:r>
          </a:p>
        </p:txBody>
      </p:sp>
      <p:sp>
        <p:nvSpPr>
          <p:cNvPr id="2" name="Rectangle 1"/>
          <p:cNvSpPr/>
          <p:nvPr/>
        </p:nvSpPr>
        <p:spPr>
          <a:xfrm>
            <a:off x="519112" y="1228636"/>
            <a:ext cx="11149013" cy="1631216"/>
          </a:xfrm>
          <a:prstGeom prst="rect">
            <a:avLst/>
          </a:prstGeom>
        </p:spPr>
        <p:txBody>
          <a:bodyPr wrap="square">
            <a:spAutoFit/>
          </a:bodyPr>
          <a:lstStyle/>
          <a:p>
            <a:r>
              <a:rPr lang="en-US" sz="2000" dirty="0">
                <a:solidFill>
                  <a:srgbClr val="00AEEF"/>
                </a:solidFill>
                <a:sym typeface="Wingdings" pitchFamily="2" charset="2"/>
              </a:rPr>
              <a:t> </a:t>
            </a:r>
            <a:r>
              <a:rPr lang="en-US" sz="2000" spc="-100" dirty="0" smtClean="0">
                <a:ln w="3175">
                  <a:noFill/>
                </a:ln>
                <a:solidFill>
                  <a:schemeClr val="bg1"/>
                </a:solidFill>
                <a:latin typeface="Segoe UI Light" pitchFamily="34" charset="0"/>
                <a:cs typeface="Arial" charset="0"/>
              </a:rPr>
              <a:t>ElasticSearch </a:t>
            </a:r>
            <a:r>
              <a:rPr lang="en-US" sz="2000" spc="-100" dirty="0">
                <a:ln w="3175">
                  <a:noFill/>
                </a:ln>
                <a:solidFill>
                  <a:schemeClr val="bg1"/>
                </a:solidFill>
                <a:latin typeface="Segoe UI Light" pitchFamily="34" charset="0"/>
                <a:cs typeface="Arial" charset="0"/>
              </a:rPr>
              <a:t>is a free and open source distributed inverted index created by </a:t>
            </a:r>
            <a:r>
              <a:rPr lang="en-US" sz="2000" spc="-100" dirty="0" smtClean="0">
                <a:ln w="3175">
                  <a:noFill/>
                </a:ln>
                <a:solidFill>
                  <a:schemeClr val="bg1"/>
                </a:solidFill>
                <a:latin typeface="Segoe UI Light" pitchFamily="34" charset="0"/>
                <a:cs typeface="Arial" charset="0"/>
              </a:rPr>
              <a:t>Shay </a:t>
            </a:r>
            <a:r>
              <a:rPr lang="en-US" sz="2000" spc="-100" dirty="0" err="1" smtClean="0">
                <a:ln w="3175">
                  <a:noFill/>
                </a:ln>
                <a:solidFill>
                  <a:schemeClr val="bg1"/>
                </a:solidFill>
                <a:latin typeface="Segoe UI Light" pitchFamily="34" charset="0"/>
                <a:cs typeface="Arial" charset="0"/>
              </a:rPr>
              <a:t>Banon</a:t>
            </a:r>
            <a:r>
              <a:rPr lang="en-US" sz="2000" dirty="0" smtClean="0">
                <a:solidFill>
                  <a:schemeClr val="bg1"/>
                </a:solidFill>
              </a:rPr>
              <a:t>.</a:t>
            </a:r>
          </a:p>
          <a:p>
            <a:r>
              <a:rPr lang="en-US" sz="2000" dirty="0">
                <a:solidFill>
                  <a:srgbClr val="00AEEF"/>
                </a:solidFill>
                <a:sym typeface="Wingdings" pitchFamily="2" charset="2"/>
              </a:rPr>
              <a:t> </a:t>
            </a:r>
            <a:r>
              <a:rPr lang="en-US" sz="2000" spc="-100" dirty="0" smtClean="0">
                <a:ln w="3175">
                  <a:noFill/>
                </a:ln>
                <a:solidFill>
                  <a:schemeClr val="bg1"/>
                </a:solidFill>
                <a:latin typeface="Segoe UI Light" pitchFamily="34" charset="0"/>
                <a:cs typeface="Arial" charset="0"/>
              </a:rPr>
              <a:t>Build </a:t>
            </a:r>
            <a:r>
              <a:rPr lang="en-US" sz="2000" spc="-100" dirty="0">
                <a:ln w="3175">
                  <a:noFill/>
                </a:ln>
                <a:solidFill>
                  <a:schemeClr val="bg1"/>
                </a:solidFill>
                <a:latin typeface="Segoe UI Light" pitchFamily="34" charset="0"/>
                <a:cs typeface="Arial" charset="0"/>
              </a:rPr>
              <a:t>on top of Apache Lucene</a:t>
            </a:r>
          </a:p>
          <a:p>
            <a:pPr marL="952394" lvl="2" indent="-342900">
              <a:buFont typeface="Wingdings" panose="05000000000000000000" pitchFamily="2" charset="2"/>
              <a:buChar char="§"/>
            </a:pPr>
            <a:r>
              <a:rPr lang="en-US" sz="2000" spc="-100" dirty="0" smtClean="0">
                <a:ln w="3175">
                  <a:noFill/>
                </a:ln>
                <a:solidFill>
                  <a:schemeClr val="bg1"/>
                </a:solidFill>
                <a:latin typeface="Segoe UI Light" pitchFamily="34" charset="0"/>
                <a:cs typeface="Arial" charset="0"/>
              </a:rPr>
              <a:t>Lucene </a:t>
            </a:r>
            <a:r>
              <a:rPr lang="en-US" sz="2000" spc="-100" dirty="0">
                <a:ln w="3175">
                  <a:noFill/>
                </a:ln>
                <a:solidFill>
                  <a:schemeClr val="bg1"/>
                </a:solidFill>
                <a:latin typeface="Segoe UI Light" pitchFamily="34" charset="0"/>
                <a:cs typeface="Arial" charset="0"/>
              </a:rPr>
              <a:t>is a most popular java-based full text search index implementation</a:t>
            </a:r>
            <a:r>
              <a:rPr lang="en-US" sz="2000" spc="-100" dirty="0" smtClean="0">
                <a:ln w="3175">
                  <a:noFill/>
                </a:ln>
                <a:solidFill>
                  <a:schemeClr val="bg1"/>
                </a:solidFill>
                <a:latin typeface="Segoe UI Light" pitchFamily="34" charset="0"/>
                <a:cs typeface="Arial" charset="0"/>
              </a:rPr>
              <a:t>.</a:t>
            </a:r>
            <a:endParaRPr lang="en-US" sz="2000" spc="-100" dirty="0">
              <a:ln w="3175">
                <a:noFill/>
              </a:ln>
              <a:solidFill>
                <a:schemeClr val="bg1"/>
              </a:solidFill>
              <a:latin typeface="Segoe UI Light" pitchFamily="34" charset="0"/>
              <a:cs typeface="Arial" charset="0"/>
            </a:endParaRPr>
          </a:p>
          <a:p>
            <a:r>
              <a:rPr lang="en-US" sz="2000" dirty="0">
                <a:solidFill>
                  <a:srgbClr val="00AEEF"/>
                </a:solidFill>
                <a:sym typeface="Wingdings" pitchFamily="2" charset="2"/>
              </a:rPr>
              <a:t> </a:t>
            </a:r>
            <a:r>
              <a:rPr lang="en-US" sz="2000" spc="-100" dirty="0" smtClean="0">
                <a:ln w="3175">
                  <a:noFill/>
                </a:ln>
                <a:solidFill>
                  <a:schemeClr val="bg1"/>
                </a:solidFill>
                <a:latin typeface="Segoe UI Light" pitchFamily="34" charset="0"/>
                <a:cs typeface="Arial" charset="0"/>
              </a:rPr>
              <a:t>First </a:t>
            </a:r>
            <a:r>
              <a:rPr lang="en-US" sz="2000" spc="-100" dirty="0">
                <a:ln w="3175">
                  <a:noFill/>
                </a:ln>
                <a:solidFill>
                  <a:schemeClr val="bg1"/>
                </a:solidFill>
                <a:latin typeface="Segoe UI Light" pitchFamily="34" charset="0"/>
                <a:cs typeface="Arial" charset="0"/>
              </a:rPr>
              <a:t>public release version v0.4 in February 2010.</a:t>
            </a:r>
          </a:p>
          <a:p>
            <a:r>
              <a:rPr lang="en-US" sz="2000" dirty="0">
                <a:solidFill>
                  <a:srgbClr val="00AEEF"/>
                </a:solidFill>
                <a:sym typeface="Wingdings" pitchFamily="2" charset="2"/>
              </a:rPr>
              <a:t> </a:t>
            </a:r>
            <a:r>
              <a:rPr lang="en-US" sz="2000" spc="-100" dirty="0" smtClean="0">
                <a:ln w="3175">
                  <a:noFill/>
                </a:ln>
                <a:solidFill>
                  <a:schemeClr val="bg1"/>
                </a:solidFill>
                <a:latin typeface="Segoe UI Light" pitchFamily="34" charset="0"/>
                <a:cs typeface="Arial" charset="0"/>
              </a:rPr>
              <a:t>Developed </a:t>
            </a:r>
            <a:r>
              <a:rPr lang="en-US" sz="2000" spc="-100" dirty="0">
                <a:ln w="3175">
                  <a:noFill/>
                </a:ln>
                <a:solidFill>
                  <a:schemeClr val="bg1"/>
                </a:solidFill>
                <a:latin typeface="Segoe UI Light" pitchFamily="34" charset="0"/>
                <a:cs typeface="Arial" charset="0"/>
              </a:rPr>
              <a:t>in Java, so inherently </a:t>
            </a:r>
            <a:r>
              <a:rPr lang="en-US" sz="2000" spc="-100" dirty="0" smtClean="0">
                <a:ln w="3175">
                  <a:noFill/>
                </a:ln>
                <a:solidFill>
                  <a:schemeClr val="bg1"/>
                </a:solidFill>
                <a:latin typeface="Segoe UI Light" pitchFamily="34" charset="0"/>
                <a:cs typeface="Arial" charset="0"/>
              </a:rPr>
              <a:t>cross-platform</a:t>
            </a:r>
            <a:r>
              <a:rPr lang="en-US" sz="2000" spc="-100" dirty="0" smtClean="0">
                <a:ln w="3175">
                  <a:noFill/>
                </a:ln>
                <a:solidFill>
                  <a:schemeClr val="bg1"/>
                </a:solidFill>
                <a:latin typeface="Segoe UI Light" pitchFamily="34" charset="0"/>
                <a:cs typeface="Arial" charset="0"/>
              </a:rPr>
              <a:t>.</a:t>
            </a:r>
            <a:endParaRPr lang="en-US" sz="2000" spc="-100" dirty="0">
              <a:ln w="3175">
                <a:noFill/>
              </a:ln>
              <a:solidFill>
                <a:schemeClr val="bg1"/>
              </a:solidFill>
              <a:latin typeface="Segoe UI Light" pitchFamily="34" charset="0"/>
              <a:cs typeface="Arial" charset="0"/>
            </a:endParaRPr>
          </a:p>
        </p:txBody>
      </p:sp>
    </p:spTree>
    <p:extLst>
      <p:ext uri="{BB962C8B-B14F-4D97-AF65-F5344CB8AC3E}">
        <p14:creationId xmlns="" xmlns:p14="http://schemas.microsoft.com/office/powerpoint/2010/main" val="42063708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Searching</a:t>
            </a:r>
            <a:endParaRPr lang="en-US" sz="4000" dirty="0">
              <a:solidFill>
                <a:srgbClr val="00AEEF"/>
              </a:solidFill>
            </a:endParaRPr>
          </a:p>
        </p:txBody>
      </p:sp>
      <p:sp>
        <p:nvSpPr>
          <p:cNvPr id="5" name="Text Placeholder 2"/>
          <p:cNvSpPr>
            <a:spLocks noGrp="1"/>
          </p:cNvSpPr>
          <p:nvPr>
            <p:ph type="body" sz="quarter" idx="10"/>
          </p:nvPr>
        </p:nvSpPr>
        <p:spPr>
          <a:xfrm>
            <a:off x="519112" y="1370525"/>
            <a:ext cx="11149013" cy="3862596"/>
          </a:xfrm>
        </p:spPr>
        <p:txBody>
          <a:bodyPr/>
          <a:lstStyle/>
          <a:p>
            <a:pPr>
              <a:spcAft>
                <a:spcPts val="300"/>
              </a:spcAft>
            </a:pPr>
            <a:r>
              <a:rPr lang="en-US" sz="1600" dirty="0">
                <a:solidFill>
                  <a:srgbClr val="00AEEF"/>
                </a:solidFill>
                <a:sym typeface="Wingdings" pitchFamily="2" charset="2"/>
              </a:rPr>
              <a:t> </a:t>
            </a:r>
            <a:r>
              <a:rPr lang="en-US" sz="1600" spc="0" dirty="0" smtClean="0"/>
              <a:t>Search </a:t>
            </a:r>
            <a:r>
              <a:rPr lang="en-US" sz="1600" spc="0" dirty="0"/>
              <a:t>across all indexes and all types </a:t>
            </a:r>
          </a:p>
          <a:p>
            <a:pPr>
              <a:spcAft>
                <a:spcPts val="300"/>
              </a:spcAft>
            </a:pPr>
            <a:r>
              <a:rPr lang="en-US" sz="1600" spc="0" dirty="0" smtClean="0"/>
              <a:t>	</a:t>
            </a:r>
            <a:r>
              <a:rPr lang="en-US" sz="1600" b="1" spc="0" dirty="0" smtClean="0"/>
              <a:t>http</a:t>
            </a:r>
            <a:r>
              <a:rPr lang="en-US" sz="1600" b="1" spc="0" dirty="0"/>
              <a:t>://localhost:9200/_</a:t>
            </a:r>
            <a:r>
              <a:rPr lang="en-US" sz="1600" b="1" spc="0" dirty="0" smtClean="0"/>
              <a:t>search</a:t>
            </a:r>
            <a:endParaRPr lang="en-US" sz="1600" spc="0" dirty="0"/>
          </a:p>
          <a:p>
            <a:pPr>
              <a:spcAft>
                <a:spcPts val="300"/>
              </a:spcAft>
            </a:pPr>
            <a:r>
              <a:rPr lang="en-US" sz="1600" dirty="0" smtClean="0">
                <a:solidFill>
                  <a:srgbClr val="00AEEF"/>
                </a:solidFill>
                <a:sym typeface="Wingdings" pitchFamily="2" charset="2"/>
              </a:rPr>
              <a:t> </a:t>
            </a:r>
            <a:r>
              <a:rPr lang="en-US" sz="1600" spc="0" dirty="0" smtClean="0"/>
              <a:t>Search </a:t>
            </a:r>
            <a:r>
              <a:rPr lang="en-US" sz="1600" spc="0" dirty="0"/>
              <a:t>across all types in the test-data</a:t>
            </a:r>
            <a:r>
              <a:rPr lang="en-US" sz="1600" spc="0" dirty="0" smtClean="0"/>
              <a:t> </a:t>
            </a:r>
            <a:r>
              <a:rPr lang="en-US" sz="1600" spc="0" dirty="0"/>
              <a:t>index.	</a:t>
            </a:r>
          </a:p>
          <a:p>
            <a:pPr>
              <a:spcAft>
                <a:spcPts val="300"/>
              </a:spcAft>
            </a:pPr>
            <a:r>
              <a:rPr lang="en-US" sz="1600" spc="0" dirty="0" smtClean="0"/>
              <a:t>	</a:t>
            </a:r>
            <a:r>
              <a:rPr lang="en-US" sz="1600" b="1" spc="0" dirty="0" smtClean="0"/>
              <a:t>http</a:t>
            </a:r>
            <a:r>
              <a:rPr lang="en-US" sz="1600" b="1" spc="0" dirty="0"/>
              <a:t>://</a:t>
            </a:r>
            <a:r>
              <a:rPr lang="en-US" sz="1600" b="1" spc="0" dirty="0" smtClean="0"/>
              <a:t>localhost:9200/</a:t>
            </a:r>
            <a:r>
              <a:rPr lang="en-US" sz="1600" b="1" spc="0" dirty="0"/>
              <a:t>test-data</a:t>
            </a:r>
            <a:r>
              <a:rPr lang="en-US" sz="1600" b="1" spc="0" dirty="0" smtClean="0"/>
              <a:t>/_</a:t>
            </a:r>
            <a:r>
              <a:rPr lang="en-US" sz="1600" b="1" spc="0" dirty="0"/>
              <a:t>search</a:t>
            </a:r>
          </a:p>
          <a:p>
            <a:pPr>
              <a:spcAft>
                <a:spcPts val="300"/>
              </a:spcAft>
            </a:pPr>
            <a:r>
              <a:rPr lang="en-US" sz="1600" dirty="0">
                <a:solidFill>
                  <a:srgbClr val="00AEEF"/>
                </a:solidFill>
                <a:sym typeface="Wingdings" pitchFamily="2" charset="2"/>
              </a:rPr>
              <a:t> </a:t>
            </a:r>
            <a:r>
              <a:rPr lang="en-US" sz="1600" spc="0" dirty="0" smtClean="0"/>
              <a:t>Search </a:t>
            </a:r>
            <a:r>
              <a:rPr lang="en-US" sz="1600" spc="0" dirty="0"/>
              <a:t>explicitly for documents of type </a:t>
            </a:r>
            <a:r>
              <a:rPr lang="en-US" sz="1600" spc="0" dirty="0" smtClean="0"/>
              <a:t>cities </a:t>
            </a:r>
            <a:r>
              <a:rPr lang="en-US" sz="1600" spc="0" dirty="0"/>
              <a:t>within the test-data</a:t>
            </a:r>
            <a:r>
              <a:rPr lang="en-US" sz="1600" spc="0" dirty="0" smtClean="0"/>
              <a:t> </a:t>
            </a:r>
            <a:r>
              <a:rPr lang="en-US" sz="1600" spc="0" dirty="0"/>
              <a:t>index.</a:t>
            </a:r>
          </a:p>
          <a:p>
            <a:pPr>
              <a:spcAft>
                <a:spcPts val="300"/>
              </a:spcAft>
            </a:pPr>
            <a:r>
              <a:rPr lang="en-US" sz="1600" spc="0" dirty="0" smtClean="0"/>
              <a:t>	</a:t>
            </a:r>
            <a:r>
              <a:rPr lang="en-US" sz="1600" b="1" spc="0" dirty="0" smtClean="0"/>
              <a:t>http</a:t>
            </a:r>
            <a:r>
              <a:rPr lang="en-US" sz="1600" b="1" spc="0" dirty="0"/>
              <a:t>://</a:t>
            </a:r>
            <a:r>
              <a:rPr lang="en-US" sz="1600" b="1" spc="0" dirty="0" smtClean="0"/>
              <a:t>localhost:9200/test-data/cities/_search</a:t>
            </a:r>
          </a:p>
          <a:p>
            <a:pPr>
              <a:spcAft>
                <a:spcPts val="300"/>
              </a:spcAft>
            </a:pPr>
            <a:r>
              <a:rPr lang="en-US" sz="1600" dirty="0">
                <a:solidFill>
                  <a:srgbClr val="00AEEF"/>
                </a:solidFill>
                <a:sym typeface="Wingdings" pitchFamily="2" charset="2"/>
              </a:rPr>
              <a:t> </a:t>
            </a:r>
            <a:r>
              <a:rPr lang="en-US" sz="1600" spc="0" dirty="0"/>
              <a:t>Search explicitly for documents of type cities within the test-data </a:t>
            </a:r>
            <a:r>
              <a:rPr lang="en-US" sz="1600" spc="0" dirty="0" smtClean="0"/>
              <a:t>index using paging.</a:t>
            </a:r>
            <a:endParaRPr lang="en-US" sz="1600" spc="0" dirty="0"/>
          </a:p>
          <a:p>
            <a:pPr>
              <a:spcAft>
                <a:spcPts val="300"/>
              </a:spcAft>
            </a:pPr>
            <a:r>
              <a:rPr lang="en-US" sz="1600" spc="0" dirty="0"/>
              <a:t>	</a:t>
            </a:r>
            <a:r>
              <a:rPr lang="en-US" sz="1600" b="1" spc="0" dirty="0"/>
              <a:t>http://localhost:9200/test-data/cities/_</a:t>
            </a:r>
            <a:r>
              <a:rPr lang="en-US" sz="1600" b="1" spc="0" dirty="0" smtClean="0"/>
              <a:t>search?size=5&amp;from=10</a:t>
            </a:r>
            <a:endParaRPr lang="en-US" sz="1600" b="1" spc="0" dirty="0"/>
          </a:p>
          <a:p>
            <a:pPr>
              <a:spcAft>
                <a:spcPts val="300"/>
              </a:spcAft>
            </a:pPr>
            <a:endParaRPr lang="en-US" sz="1600" b="1" spc="0" dirty="0" smtClean="0"/>
          </a:p>
          <a:p>
            <a:pPr>
              <a:spcAft>
                <a:spcPts val="300"/>
              </a:spcAft>
            </a:pPr>
            <a:r>
              <a:rPr lang="en-IN" sz="1600" dirty="0" smtClean="0"/>
              <a:t>There’s </a:t>
            </a:r>
            <a:r>
              <a:rPr lang="en-IN" sz="1600" dirty="0"/>
              <a:t>3 different types of search </a:t>
            </a:r>
            <a:r>
              <a:rPr lang="en-IN" sz="1600" dirty="0" smtClean="0"/>
              <a:t>queries</a:t>
            </a:r>
          </a:p>
          <a:p>
            <a:pPr marL="288925" indent="-285750">
              <a:spcAft>
                <a:spcPts val="300"/>
              </a:spcAft>
              <a:buFont typeface="Wingdings" panose="05000000000000000000" pitchFamily="2" charset="2"/>
              <a:buChar char="v"/>
            </a:pPr>
            <a:r>
              <a:rPr lang="en-US" sz="1600" spc="0" dirty="0" smtClean="0"/>
              <a:t>Full </a:t>
            </a:r>
            <a:r>
              <a:rPr lang="en-US" sz="1600" spc="0" dirty="0"/>
              <a:t>Text Search (query string)</a:t>
            </a:r>
          </a:p>
          <a:p>
            <a:pPr marL="288925" indent="-285750">
              <a:spcAft>
                <a:spcPts val="300"/>
              </a:spcAft>
              <a:buFont typeface="Wingdings" panose="05000000000000000000" pitchFamily="2" charset="2"/>
              <a:buChar char="v"/>
            </a:pPr>
            <a:r>
              <a:rPr lang="en-US" sz="1600" spc="0" dirty="0" smtClean="0"/>
              <a:t>Structured </a:t>
            </a:r>
            <a:r>
              <a:rPr lang="en-US" sz="1600" spc="0" dirty="0"/>
              <a:t>Search (filter)</a:t>
            </a:r>
          </a:p>
          <a:p>
            <a:pPr marL="288925" indent="-285750">
              <a:spcAft>
                <a:spcPts val="300"/>
              </a:spcAft>
              <a:buFont typeface="Wingdings" panose="05000000000000000000" pitchFamily="2" charset="2"/>
              <a:buChar char="v"/>
            </a:pPr>
            <a:r>
              <a:rPr lang="en-US" sz="1600" spc="0" dirty="0" smtClean="0"/>
              <a:t>Analytics </a:t>
            </a:r>
            <a:r>
              <a:rPr lang="en-US" sz="1600" spc="0" dirty="0"/>
              <a:t>(facets)</a:t>
            </a:r>
          </a:p>
          <a:p>
            <a:pPr>
              <a:spcAft>
                <a:spcPts val="300"/>
              </a:spcAft>
            </a:pPr>
            <a:endParaRPr lang="en-US" sz="1600" b="1" spc="0" dirty="0" smtClean="0"/>
          </a:p>
          <a:p>
            <a:pPr>
              <a:spcAft>
                <a:spcPts val="300"/>
              </a:spcAft>
            </a:pPr>
            <a:endParaRPr lang="en-US" sz="1600" b="1" spc="0" dirty="0"/>
          </a:p>
        </p:txBody>
      </p:sp>
    </p:spTree>
    <p:extLst>
      <p:ext uri="{BB962C8B-B14F-4D97-AF65-F5344CB8AC3E}">
        <p14:creationId xmlns="" xmlns:p14="http://schemas.microsoft.com/office/powerpoint/2010/main" val="149968023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Full Text Search (query string)</a:t>
            </a:r>
            <a:endParaRPr lang="en-US" sz="4000" dirty="0">
              <a:solidFill>
                <a:srgbClr val="00AEEF"/>
              </a:solidFill>
            </a:endParaRPr>
          </a:p>
        </p:txBody>
      </p:sp>
      <p:sp>
        <p:nvSpPr>
          <p:cNvPr id="5" name="Text Placeholder 2"/>
          <p:cNvSpPr>
            <a:spLocks noGrp="1"/>
          </p:cNvSpPr>
          <p:nvPr>
            <p:ph type="body" sz="quarter" idx="10"/>
          </p:nvPr>
        </p:nvSpPr>
        <p:spPr>
          <a:xfrm>
            <a:off x="519112" y="1370525"/>
            <a:ext cx="11149013" cy="5333768"/>
          </a:xfrm>
        </p:spPr>
        <p:txBody>
          <a:bodyPr/>
          <a:lstStyle/>
          <a:p>
            <a:pPr>
              <a:spcAft>
                <a:spcPts val="300"/>
              </a:spcAft>
            </a:pPr>
            <a:r>
              <a:rPr lang="en-US" sz="1600" dirty="0">
                <a:solidFill>
                  <a:srgbClr val="00AEEF"/>
                </a:solidFill>
                <a:sym typeface="Wingdings" pitchFamily="2" charset="2"/>
              </a:rPr>
              <a:t></a:t>
            </a:r>
            <a:r>
              <a:rPr lang="en-US" sz="1800" dirty="0">
                <a:solidFill>
                  <a:srgbClr val="00AEEF"/>
                </a:solidFill>
                <a:sym typeface="Wingdings" pitchFamily="2" charset="2"/>
              </a:rPr>
              <a:t> </a:t>
            </a:r>
            <a:r>
              <a:rPr lang="en-IN" sz="1800" dirty="0"/>
              <a:t>In this case you will be searching in bits of natural language for (partially) matching query strings. The Query DSL alternative for searching for </a:t>
            </a:r>
            <a:r>
              <a:rPr lang="en-IN" sz="1800" dirty="0" smtClean="0"/>
              <a:t>“</a:t>
            </a:r>
            <a:r>
              <a:rPr lang="en-US" sz="1800" spc="0" dirty="0" smtClean="0"/>
              <a:t>Boston</a:t>
            </a:r>
            <a:r>
              <a:rPr lang="en-IN" sz="1800" dirty="0" smtClean="0"/>
              <a:t>” </a:t>
            </a:r>
            <a:r>
              <a:rPr lang="en-IN" sz="1800" dirty="0"/>
              <a:t>in all documents, would look like</a:t>
            </a:r>
            <a:r>
              <a:rPr lang="en-IN" sz="1800" dirty="0" smtClean="0"/>
              <a:t>:</a:t>
            </a:r>
            <a:endParaRPr lang="en-US" sz="1800" spc="0" dirty="0"/>
          </a:p>
          <a:p>
            <a:pPr>
              <a:spcAft>
                <a:spcPts val="300"/>
              </a:spcAft>
            </a:pPr>
            <a:r>
              <a:rPr lang="en-US" sz="1800" dirty="0" smtClean="0">
                <a:ln w="3175">
                  <a:noFill/>
                </a:ln>
                <a:solidFill>
                  <a:srgbClr val="00AEEF"/>
                </a:solidFill>
                <a:cs typeface="Arial" charset="0"/>
              </a:rPr>
              <a:t>Request </a:t>
            </a:r>
            <a:r>
              <a:rPr lang="en-US" sz="1800" dirty="0">
                <a:ln w="3175">
                  <a:noFill/>
                </a:ln>
                <a:solidFill>
                  <a:srgbClr val="00AEEF"/>
                </a:solidFill>
                <a:cs typeface="Arial" charset="0"/>
              </a:rPr>
              <a:t>: </a:t>
            </a:r>
          </a:p>
          <a:p>
            <a:pPr>
              <a:spcAft>
                <a:spcPts val="300"/>
              </a:spcAft>
            </a:pPr>
            <a:r>
              <a:rPr lang="en-US" sz="1600" spc="0" dirty="0"/>
              <a:t>          </a:t>
            </a:r>
            <a:r>
              <a:rPr lang="en-US" sz="1400" spc="0" dirty="0"/>
              <a:t>$ curl -</a:t>
            </a:r>
            <a:r>
              <a:rPr lang="en-US" sz="1400" spc="0" dirty="0" smtClean="0"/>
              <a:t>XGET </a:t>
            </a:r>
            <a:r>
              <a:rPr lang="en-US" sz="1400" spc="0" dirty="0"/>
              <a:t>"http://localhost:9200/test-data/cities</a:t>
            </a:r>
            <a:r>
              <a:rPr lang="en-US" sz="1400" spc="0" dirty="0" smtClean="0"/>
              <a:t>/_</a:t>
            </a:r>
            <a:r>
              <a:rPr lang="en-US" sz="1400" spc="0" dirty="0" err="1" smtClean="0"/>
              <a:t>search?pretty</a:t>
            </a:r>
            <a:r>
              <a:rPr lang="en-US" sz="1400" spc="0" dirty="0" smtClean="0"/>
              <a:t>=true" </a:t>
            </a:r>
            <a:r>
              <a:rPr lang="en-US" sz="1400" spc="0" dirty="0"/>
              <a:t>-d '{ </a:t>
            </a:r>
          </a:p>
          <a:p>
            <a:pPr>
              <a:spcAft>
                <a:spcPts val="300"/>
              </a:spcAft>
            </a:pPr>
            <a:r>
              <a:rPr lang="en-US" sz="1400" spc="0" dirty="0"/>
              <a:t>          	</a:t>
            </a:r>
            <a:r>
              <a:rPr lang="en-US" sz="1400" spc="0" dirty="0" smtClean="0"/>
              <a:t>“query": { “</a:t>
            </a:r>
            <a:r>
              <a:rPr lang="en-US" sz="1400" spc="0" dirty="0" err="1" smtClean="0"/>
              <a:t>query_string</a:t>
            </a:r>
            <a:r>
              <a:rPr lang="en-US" sz="1400" spc="0" dirty="0" smtClean="0"/>
              <a:t>": {  “query": “</a:t>
            </a:r>
            <a:r>
              <a:rPr lang="en-US" sz="1400" spc="0" dirty="0" err="1"/>
              <a:t>b</a:t>
            </a:r>
            <a:r>
              <a:rPr lang="en-US" sz="1400" spc="0" dirty="0" err="1" smtClean="0"/>
              <a:t>oston</a:t>
            </a:r>
            <a:r>
              <a:rPr lang="en-US" sz="1400" spc="0" dirty="0" smtClean="0"/>
              <a:t>" }}}’</a:t>
            </a:r>
            <a:endParaRPr lang="en-US" sz="1400" spc="0" dirty="0"/>
          </a:p>
          <a:p>
            <a:pPr>
              <a:spcAft>
                <a:spcPts val="300"/>
              </a:spcAft>
            </a:pPr>
            <a:r>
              <a:rPr lang="en-US" sz="1800" dirty="0">
                <a:ln w="3175">
                  <a:noFill/>
                </a:ln>
                <a:solidFill>
                  <a:srgbClr val="00AEEF"/>
                </a:solidFill>
                <a:cs typeface="Arial" charset="0"/>
              </a:rPr>
              <a:t>Response : </a:t>
            </a:r>
            <a:r>
              <a:rPr lang="en-US" sz="1600" spc="0" dirty="0" smtClean="0"/>
              <a:t> </a:t>
            </a:r>
          </a:p>
          <a:p>
            <a:pPr>
              <a:spcAft>
                <a:spcPts val="300"/>
              </a:spcAft>
            </a:pPr>
            <a:r>
              <a:rPr lang="en-US" sz="1600" spc="0" dirty="0" smtClean="0"/>
              <a:t>          </a:t>
            </a:r>
            <a:r>
              <a:rPr lang="en-US" sz="1200" spc="0" dirty="0" smtClean="0"/>
              <a:t>{ </a:t>
            </a:r>
            <a:endParaRPr lang="en-US" sz="1200" spc="0" dirty="0"/>
          </a:p>
          <a:p>
            <a:pPr>
              <a:spcAft>
                <a:spcPts val="300"/>
              </a:spcAft>
            </a:pPr>
            <a:r>
              <a:rPr lang="en-US" sz="1200" spc="0" dirty="0" smtClean="0"/>
              <a:t>	 </a:t>
            </a:r>
            <a:r>
              <a:rPr lang="en-US" sz="1200" spc="0" dirty="0"/>
              <a:t>"took" : 5, </a:t>
            </a:r>
          </a:p>
          <a:p>
            <a:pPr>
              <a:spcAft>
                <a:spcPts val="300"/>
              </a:spcAft>
            </a:pPr>
            <a:r>
              <a:rPr lang="en-US" sz="1200" spc="0" dirty="0" smtClean="0"/>
              <a:t>	 </a:t>
            </a:r>
            <a:r>
              <a:rPr lang="en-US" sz="1200" spc="0" dirty="0"/>
              <a:t>"</a:t>
            </a:r>
            <a:r>
              <a:rPr lang="en-US" sz="1200" spc="0" dirty="0" err="1"/>
              <a:t>timed_out</a:t>
            </a:r>
            <a:r>
              <a:rPr lang="en-US" sz="1200" spc="0" dirty="0"/>
              <a:t>" : false, </a:t>
            </a:r>
          </a:p>
          <a:p>
            <a:pPr>
              <a:spcAft>
                <a:spcPts val="300"/>
              </a:spcAft>
            </a:pPr>
            <a:r>
              <a:rPr lang="en-US" sz="1200" spc="0" dirty="0" smtClean="0"/>
              <a:t>	 </a:t>
            </a:r>
            <a:r>
              <a:rPr lang="en-US" sz="1200" spc="0" dirty="0"/>
              <a:t>"_shards" : { </a:t>
            </a:r>
          </a:p>
          <a:p>
            <a:pPr>
              <a:spcAft>
                <a:spcPts val="300"/>
              </a:spcAft>
            </a:pPr>
            <a:r>
              <a:rPr lang="en-US" sz="1200" spc="0" dirty="0" smtClean="0"/>
              <a:t>	         "</a:t>
            </a:r>
            <a:r>
              <a:rPr lang="en-US" sz="1200" spc="0" dirty="0"/>
              <a:t>total" : 1, </a:t>
            </a:r>
          </a:p>
          <a:p>
            <a:pPr>
              <a:spcAft>
                <a:spcPts val="300"/>
              </a:spcAft>
            </a:pPr>
            <a:r>
              <a:rPr lang="en-US" sz="1200" spc="0" dirty="0" smtClean="0"/>
              <a:t>	         "</a:t>
            </a:r>
            <a:r>
              <a:rPr lang="en-US" sz="1200" spc="0" dirty="0"/>
              <a:t>successful" : 1, </a:t>
            </a:r>
          </a:p>
          <a:p>
            <a:pPr>
              <a:spcAft>
                <a:spcPts val="300"/>
              </a:spcAft>
            </a:pPr>
            <a:r>
              <a:rPr lang="en-US" sz="1200" spc="0" dirty="0" smtClean="0"/>
              <a:t>	         "</a:t>
            </a:r>
            <a:r>
              <a:rPr lang="en-US" sz="1200" spc="0" dirty="0"/>
              <a:t>failed" : 0 </a:t>
            </a:r>
            <a:r>
              <a:rPr lang="en-US" sz="1200" spc="0" dirty="0" smtClean="0"/>
              <a:t>}, </a:t>
            </a:r>
            <a:endParaRPr lang="en-US" sz="1200" spc="0" dirty="0"/>
          </a:p>
          <a:p>
            <a:pPr>
              <a:spcAft>
                <a:spcPts val="300"/>
              </a:spcAft>
            </a:pPr>
            <a:r>
              <a:rPr lang="en-US" sz="1200" spc="0" dirty="0" smtClean="0"/>
              <a:t>	 </a:t>
            </a:r>
            <a:r>
              <a:rPr lang="en-US" sz="1200" spc="0" dirty="0"/>
              <a:t>"hits" : { </a:t>
            </a:r>
          </a:p>
          <a:p>
            <a:pPr>
              <a:spcAft>
                <a:spcPts val="300"/>
              </a:spcAft>
            </a:pPr>
            <a:r>
              <a:rPr lang="en-US" sz="1200" spc="0" dirty="0" smtClean="0"/>
              <a:t>	         "</a:t>
            </a:r>
            <a:r>
              <a:rPr lang="en-US" sz="1200" spc="0" dirty="0"/>
              <a:t>total" : 1, </a:t>
            </a:r>
          </a:p>
          <a:p>
            <a:pPr>
              <a:spcAft>
                <a:spcPts val="300"/>
              </a:spcAft>
            </a:pPr>
            <a:r>
              <a:rPr lang="en-US" sz="1200" spc="0" dirty="0" smtClean="0"/>
              <a:t>                               "</a:t>
            </a:r>
            <a:r>
              <a:rPr lang="en-US" sz="1200" spc="0" dirty="0" err="1"/>
              <a:t>max_score</a:t>
            </a:r>
            <a:r>
              <a:rPr lang="en-US" sz="1200" spc="0" dirty="0"/>
              <a:t>" : 6.1357985, </a:t>
            </a:r>
          </a:p>
          <a:p>
            <a:pPr>
              <a:spcAft>
                <a:spcPts val="300"/>
              </a:spcAft>
            </a:pPr>
            <a:r>
              <a:rPr lang="en-US" sz="1200" spc="0" dirty="0"/>
              <a:t>	</a:t>
            </a:r>
            <a:r>
              <a:rPr lang="en-US" sz="1200" spc="0" dirty="0" smtClean="0"/>
              <a:t>        </a:t>
            </a:r>
            <a:r>
              <a:rPr lang="en-US" sz="1200" spc="0" dirty="0"/>
              <a:t>"hits" : [ { </a:t>
            </a:r>
          </a:p>
          <a:p>
            <a:pPr>
              <a:spcAft>
                <a:spcPts val="300"/>
              </a:spcAft>
            </a:pPr>
            <a:r>
              <a:rPr lang="en-US" sz="1200" spc="0" dirty="0" smtClean="0"/>
              <a:t>	             "_</a:t>
            </a:r>
            <a:r>
              <a:rPr lang="en-US" sz="1200" spc="0" dirty="0"/>
              <a:t>index" : "</a:t>
            </a:r>
            <a:r>
              <a:rPr lang="en-US" sz="1200" spc="0" dirty="0" smtClean="0"/>
              <a:t>test-data</a:t>
            </a:r>
            <a:r>
              <a:rPr lang="en-US" sz="1200" spc="0" dirty="0"/>
              <a:t>", </a:t>
            </a:r>
          </a:p>
          <a:p>
            <a:pPr>
              <a:spcAft>
                <a:spcPts val="300"/>
              </a:spcAft>
            </a:pPr>
            <a:r>
              <a:rPr lang="en-US" sz="1200" spc="0" dirty="0" smtClean="0"/>
              <a:t>	             "_</a:t>
            </a:r>
            <a:r>
              <a:rPr lang="en-US" sz="1200" spc="0" dirty="0"/>
              <a:t>type" : "cities", </a:t>
            </a:r>
          </a:p>
          <a:p>
            <a:pPr>
              <a:spcAft>
                <a:spcPts val="300"/>
              </a:spcAft>
            </a:pPr>
            <a:r>
              <a:rPr lang="en-US" sz="1200" spc="0" dirty="0" smtClean="0"/>
              <a:t>	             </a:t>
            </a:r>
            <a:r>
              <a:rPr lang="en-US" sz="1200" spc="0" dirty="0"/>
              <a:t>"_id" : "21", </a:t>
            </a:r>
          </a:p>
          <a:p>
            <a:pPr>
              <a:spcAft>
                <a:spcPts val="300"/>
              </a:spcAft>
            </a:pPr>
            <a:r>
              <a:rPr lang="en-US" sz="1200" spc="0" dirty="0" smtClean="0"/>
              <a:t>	            </a:t>
            </a:r>
            <a:r>
              <a:rPr lang="en-US" sz="1200" spc="0" dirty="0"/>
              <a:t>"_score" : 6.1357985, "_source" : {"rank":"21","city":"Boston",...} </a:t>
            </a:r>
          </a:p>
          <a:p>
            <a:pPr>
              <a:spcAft>
                <a:spcPts val="300"/>
              </a:spcAft>
            </a:pPr>
            <a:r>
              <a:rPr lang="en-US" sz="1200" spc="0" dirty="0" smtClean="0"/>
              <a:t>                               } </a:t>
            </a:r>
            <a:r>
              <a:rPr lang="en-US" sz="1200" spc="0" dirty="0"/>
              <a:t>] </a:t>
            </a:r>
          </a:p>
          <a:p>
            <a:pPr>
              <a:spcAft>
                <a:spcPts val="300"/>
              </a:spcAft>
            </a:pPr>
            <a:r>
              <a:rPr lang="en-US" sz="1200" spc="0" dirty="0" smtClean="0"/>
              <a:t>                        </a:t>
            </a:r>
            <a:r>
              <a:rPr lang="en-US" sz="1200" spc="0" dirty="0"/>
              <a:t>} </a:t>
            </a:r>
          </a:p>
          <a:p>
            <a:pPr>
              <a:spcAft>
                <a:spcPts val="300"/>
              </a:spcAft>
            </a:pPr>
            <a:r>
              <a:rPr lang="en-US" sz="1200" spc="0" dirty="0" smtClean="0"/>
              <a:t>             }</a:t>
            </a:r>
            <a:endParaRPr lang="en-US" sz="1200" spc="0" dirty="0"/>
          </a:p>
        </p:txBody>
      </p:sp>
    </p:spTree>
    <p:extLst>
      <p:ext uri="{BB962C8B-B14F-4D97-AF65-F5344CB8AC3E}">
        <p14:creationId xmlns="" xmlns:p14="http://schemas.microsoft.com/office/powerpoint/2010/main" val="203034846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Structured Search (filter)</a:t>
            </a:r>
            <a:endParaRPr lang="en-US" sz="4000" dirty="0">
              <a:solidFill>
                <a:srgbClr val="00AEEF"/>
              </a:solidFill>
            </a:endParaRPr>
          </a:p>
        </p:txBody>
      </p:sp>
      <p:sp>
        <p:nvSpPr>
          <p:cNvPr id="5" name="Text Placeholder 2"/>
          <p:cNvSpPr>
            <a:spLocks noGrp="1"/>
          </p:cNvSpPr>
          <p:nvPr>
            <p:ph type="body" sz="quarter" idx="10"/>
          </p:nvPr>
        </p:nvSpPr>
        <p:spPr>
          <a:xfrm>
            <a:off x="519112" y="1370525"/>
            <a:ext cx="11149013" cy="5113708"/>
          </a:xfrm>
        </p:spPr>
        <p:txBody>
          <a:bodyPr/>
          <a:lstStyle/>
          <a:p>
            <a:pPr>
              <a:spcAft>
                <a:spcPts val="300"/>
              </a:spcAft>
            </a:pPr>
            <a:r>
              <a:rPr lang="en-US" sz="1600" dirty="0" smtClean="0">
                <a:solidFill>
                  <a:srgbClr val="00AEEF"/>
                </a:solidFill>
                <a:sym typeface="Wingdings" pitchFamily="2" charset="2"/>
              </a:rPr>
              <a:t></a:t>
            </a:r>
            <a:r>
              <a:rPr lang="en-US" sz="1800" dirty="0" smtClean="0">
                <a:solidFill>
                  <a:srgbClr val="00AEEF"/>
                </a:solidFill>
                <a:sym typeface="Wingdings" pitchFamily="2" charset="2"/>
              </a:rPr>
              <a:t> </a:t>
            </a:r>
            <a:r>
              <a:rPr lang="en-US" sz="1800" dirty="0" smtClean="0"/>
              <a:t>Structured </a:t>
            </a:r>
            <a:r>
              <a:rPr lang="en-US" sz="1800" dirty="0"/>
              <a:t>search is about interrogating data that has inherent structure. Dates, times and numbers are all structured — they have a precise format that you can perform logical operations on. Common operations include comparing ranges of numbers or dates, or determining which of two values is larger</a:t>
            </a:r>
            <a:r>
              <a:rPr lang="en-US" sz="1800" dirty="0" smtClean="0"/>
              <a:t>.</a:t>
            </a:r>
          </a:p>
          <a:p>
            <a:pPr>
              <a:spcAft>
                <a:spcPts val="300"/>
              </a:spcAft>
            </a:pPr>
            <a:r>
              <a:rPr lang="en-US" sz="1800" dirty="0">
                <a:solidFill>
                  <a:srgbClr val="00AEEF"/>
                </a:solidFill>
                <a:sym typeface="Wingdings" pitchFamily="2" charset="2"/>
              </a:rPr>
              <a:t> </a:t>
            </a:r>
            <a:r>
              <a:rPr lang="en-US" sz="1800" dirty="0" smtClean="0"/>
              <a:t>With </a:t>
            </a:r>
            <a:r>
              <a:rPr lang="en-US" sz="1800" dirty="0"/>
              <a:t>structured search, the answer to your question is always a yes or no; something either belongs in the set or it does not. Structured search does not worry about document relevance or scoring — it simply includes or excludes documents.</a:t>
            </a:r>
            <a:endParaRPr lang="en-US" sz="1800" spc="0" dirty="0" smtClean="0"/>
          </a:p>
          <a:p>
            <a:pPr>
              <a:spcAft>
                <a:spcPts val="300"/>
              </a:spcAft>
            </a:pPr>
            <a:r>
              <a:rPr lang="en-US" sz="1800" dirty="0" smtClean="0">
                <a:ln w="3175">
                  <a:noFill/>
                </a:ln>
                <a:solidFill>
                  <a:srgbClr val="00AEEF"/>
                </a:solidFill>
                <a:cs typeface="Arial" charset="0"/>
              </a:rPr>
              <a:t>Request : </a:t>
            </a:r>
          </a:p>
          <a:p>
            <a:pPr>
              <a:spcAft>
                <a:spcPts val="300"/>
              </a:spcAft>
            </a:pPr>
            <a:r>
              <a:rPr lang="en-US" sz="1600" spc="0" dirty="0" smtClean="0"/>
              <a:t>          </a:t>
            </a:r>
            <a:r>
              <a:rPr lang="en-US" sz="1400" spc="0" dirty="0"/>
              <a:t>$ curl -</a:t>
            </a:r>
            <a:r>
              <a:rPr lang="en-US" sz="1400" spc="0" dirty="0" smtClean="0"/>
              <a:t>XGET </a:t>
            </a:r>
            <a:r>
              <a:rPr lang="en-US" sz="1400" spc="0" dirty="0"/>
              <a:t>"http://localhost:9200/test-data/cities</a:t>
            </a:r>
            <a:r>
              <a:rPr lang="en-US" sz="1400" spc="0" dirty="0" smtClean="0"/>
              <a:t>/_</a:t>
            </a:r>
            <a:r>
              <a:rPr lang="en-US" sz="1400" spc="0" dirty="0" err="1" smtClean="0"/>
              <a:t>search?pretty</a:t>
            </a:r>
            <a:r>
              <a:rPr lang="en-US" sz="1400" spc="0" dirty="0" smtClean="0"/>
              <a:t>=true" </a:t>
            </a:r>
            <a:r>
              <a:rPr lang="en-US" sz="1400" spc="0" dirty="0"/>
              <a:t>-d '{ </a:t>
            </a:r>
          </a:p>
          <a:p>
            <a:pPr>
              <a:spcAft>
                <a:spcPts val="300"/>
              </a:spcAft>
            </a:pPr>
            <a:r>
              <a:rPr lang="en-US" sz="1400" spc="0" dirty="0"/>
              <a:t>          	</a:t>
            </a:r>
            <a:r>
              <a:rPr lang="en-US" sz="1400" spc="0" dirty="0" smtClean="0"/>
              <a:t>“query": { “filtered":  { “filter”: {  “term":  { “city” : “</a:t>
            </a:r>
            <a:r>
              <a:rPr lang="en-US" sz="1400" spc="0" dirty="0" err="1" smtClean="0"/>
              <a:t>boston</a:t>
            </a:r>
            <a:r>
              <a:rPr lang="en-US" sz="1400" spc="0" dirty="0" smtClean="0"/>
              <a:t>“ }}}}}’</a:t>
            </a:r>
            <a:endParaRPr lang="en-US" sz="1400" spc="0" dirty="0"/>
          </a:p>
          <a:p>
            <a:pPr>
              <a:spcAft>
                <a:spcPts val="300"/>
              </a:spcAft>
            </a:pPr>
            <a:r>
              <a:rPr lang="en-US" sz="1800" dirty="0" smtClean="0">
                <a:ln w="3175">
                  <a:noFill/>
                </a:ln>
                <a:solidFill>
                  <a:srgbClr val="00AEEF"/>
                </a:solidFill>
                <a:cs typeface="Arial" charset="0"/>
              </a:rPr>
              <a:t> </a:t>
            </a:r>
            <a:r>
              <a:rPr lang="en-US" sz="1600" spc="0" dirty="0" smtClean="0"/>
              <a:t> </a:t>
            </a:r>
          </a:p>
          <a:p>
            <a:pPr>
              <a:spcAft>
                <a:spcPts val="300"/>
              </a:spcAft>
            </a:pPr>
            <a:r>
              <a:rPr lang="en-US" sz="1200" spc="0" dirty="0"/>
              <a:t> </a:t>
            </a:r>
            <a:r>
              <a:rPr lang="en-US" sz="1200" spc="0" dirty="0" smtClean="0"/>
              <a:t>            </a:t>
            </a:r>
            <a:r>
              <a:rPr lang="en-US" sz="1400" spc="0" dirty="0" smtClean="0"/>
              <a:t>$ </a:t>
            </a:r>
            <a:r>
              <a:rPr lang="en-US" sz="1400" spc="0" dirty="0"/>
              <a:t>curl -XGET "http://localhost:9200/test-data/cities/_</a:t>
            </a:r>
            <a:r>
              <a:rPr lang="en-US" sz="1400" spc="0" dirty="0" err="1"/>
              <a:t>search?pretty</a:t>
            </a:r>
            <a:r>
              <a:rPr lang="en-US" sz="1400" spc="0" dirty="0"/>
              <a:t>" -d '{ </a:t>
            </a:r>
          </a:p>
          <a:p>
            <a:pPr>
              <a:spcAft>
                <a:spcPts val="300"/>
              </a:spcAft>
            </a:pPr>
            <a:r>
              <a:rPr lang="en-US" sz="1400" spc="0" dirty="0" smtClean="0"/>
              <a:t>	 </a:t>
            </a:r>
            <a:r>
              <a:rPr lang="en-US" sz="1400" spc="0" dirty="0"/>
              <a:t>"query": </a:t>
            </a:r>
            <a:r>
              <a:rPr lang="en-US" sz="1400" spc="0" dirty="0" smtClean="0"/>
              <a:t>{  </a:t>
            </a:r>
          </a:p>
          <a:p>
            <a:pPr>
              <a:spcAft>
                <a:spcPts val="300"/>
              </a:spcAft>
            </a:pPr>
            <a:r>
              <a:rPr lang="en-US" sz="1400" spc="0" dirty="0"/>
              <a:t>	</a:t>
            </a:r>
            <a:r>
              <a:rPr lang="en-US" sz="1400" spc="0" dirty="0" smtClean="0"/>
              <a:t>         "</a:t>
            </a:r>
            <a:r>
              <a:rPr lang="en-US" sz="1400" spc="0" dirty="0"/>
              <a:t>range": </a:t>
            </a:r>
            <a:r>
              <a:rPr lang="en-US" sz="1400" spc="0" dirty="0" smtClean="0"/>
              <a:t>{  </a:t>
            </a:r>
          </a:p>
          <a:p>
            <a:pPr>
              <a:spcAft>
                <a:spcPts val="300"/>
              </a:spcAft>
            </a:pPr>
            <a:r>
              <a:rPr lang="en-US" sz="1400" spc="0" dirty="0"/>
              <a:t>	</a:t>
            </a:r>
            <a:r>
              <a:rPr lang="en-US" sz="1400" spc="0" dirty="0" smtClean="0"/>
              <a:t>	"</a:t>
            </a:r>
            <a:r>
              <a:rPr lang="en-US" sz="1400" spc="0" dirty="0"/>
              <a:t>population2012": { </a:t>
            </a:r>
            <a:endParaRPr lang="en-US" sz="1400" spc="0" dirty="0" smtClean="0"/>
          </a:p>
          <a:p>
            <a:pPr>
              <a:spcAft>
                <a:spcPts val="300"/>
              </a:spcAft>
            </a:pPr>
            <a:r>
              <a:rPr lang="en-US" sz="1400" spc="0" dirty="0"/>
              <a:t>	</a:t>
            </a:r>
            <a:r>
              <a:rPr lang="en-US" sz="1400" spc="0" dirty="0" smtClean="0"/>
              <a:t>	          "</a:t>
            </a:r>
            <a:r>
              <a:rPr lang="en-US" sz="1400" spc="0" dirty="0"/>
              <a:t>from": 500000, </a:t>
            </a:r>
            <a:r>
              <a:rPr lang="en-US" sz="1400" spc="0" dirty="0" smtClean="0"/>
              <a:t> </a:t>
            </a:r>
          </a:p>
          <a:p>
            <a:pPr>
              <a:spcAft>
                <a:spcPts val="300"/>
              </a:spcAft>
            </a:pPr>
            <a:r>
              <a:rPr lang="en-US" sz="1400" spc="0" dirty="0"/>
              <a:t>	</a:t>
            </a:r>
            <a:r>
              <a:rPr lang="en-US" sz="1400" spc="0" dirty="0" smtClean="0"/>
              <a:t>	          "</a:t>
            </a:r>
            <a:r>
              <a:rPr lang="en-US" sz="1400" spc="0" dirty="0"/>
              <a:t>to": 1000000 </a:t>
            </a:r>
            <a:endParaRPr lang="en-US" sz="1400" spc="0" dirty="0" smtClean="0"/>
          </a:p>
          <a:p>
            <a:pPr>
              <a:spcAft>
                <a:spcPts val="300"/>
              </a:spcAft>
            </a:pPr>
            <a:r>
              <a:rPr lang="en-US" sz="1400" spc="0" dirty="0"/>
              <a:t>	</a:t>
            </a:r>
            <a:r>
              <a:rPr lang="en-US" sz="1400" spc="0" dirty="0" smtClean="0"/>
              <a:t>	}}}}‘</a:t>
            </a:r>
          </a:p>
          <a:p>
            <a:pPr>
              <a:spcAft>
                <a:spcPts val="300"/>
              </a:spcAft>
            </a:pPr>
            <a:endParaRPr lang="en-US" sz="1200" spc="0" dirty="0"/>
          </a:p>
          <a:p>
            <a:pPr>
              <a:spcAft>
                <a:spcPts val="300"/>
              </a:spcAft>
            </a:pPr>
            <a:r>
              <a:rPr lang="en-US" sz="1400" spc="0" dirty="0" smtClean="0"/>
              <a:t>             $ curl -XGET "http://localhost:9200/test-data/cities/_</a:t>
            </a:r>
            <a:r>
              <a:rPr lang="en-US" sz="1400" spc="0" dirty="0" err="1" smtClean="0"/>
              <a:t>search?pretty</a:t>
            </a:r>
            <a:r>
              <a:rPr lang="en-US" sz="1400" spc="0" dirty="0" smtClean="0"/>
              <a:t>" -d '{ </a:t>
            </a:r>
          </a:p>
          <a:p>
            <a:pPr>
              <a:spcAft>
                <a:spcPts val="300"/>
              </a:spcAft>
            </a:pPr>
            <a:r>
              <a:rPr lang="en-US" sz="1400" spc="0" dirty="0" smtClean="0"/>
              <a:t>	 "query": {  "</a:t>
            </a:r>
            <a:r>
              <a:rPr lang="en-US" sz="1400" spc="0" dirty="0" err="1" smtClean="0"/>
              <a:t>bool</a:t>
            </a:r>
            <a:r>
              <a:rPr lang="en-US" sz="1400" spc="0" dirty="0" smtClean="0"/>
              <a:t>": {  "should": [{  "match": { "state": "Texas"}  }, {"match": { "state": "California"}  }], </a:t>
            </a:r>
          </a:p>
          <a:p>
            <a:pPr>
              <a:spcAft>
                <a:spcPts val="300"/>
              </a:spcAft>
            </a:pPr>
            <a:r>
              <a:rPr lang="en-US" sz="1400" spc="0" dirty="0" smtClean="0"/>
              <a:t>	 "must": {  "range": {  "population2012": {  "from": 500000,  "to": 1000000  }  }  }, </a:t>
            </a:r>
          </a:p>
          <a:p>
            <a:pPr>
              <a:spcAft>
                <a:spcPts val="300"/>
              </a:spcAft>
            </a:pPr>
            <a:r>
              <a:rPr lang="en-US" sz="1400" spc="0" dirty="0" smtClean="0"/>
              <a:t>	 "</a:t>
            </a:r>
            <a:r>
              <a:rPr lang="en-US" sz="1400" spc="0" dirty="0" err="1" smtClean="0"/>
              <a:t>minimum_should_match</a:t>
            </a:r>
            <a:r>
              <a:rPr lang="en-US" sz="1400" spc="0" dirty="0" smtClean="0"/>
              <a:t>": 1}}}'</a:t>
            </a:r>
            <a:endParaRPr lang="en-US" sz="1400" spc="0" dirty="0"/>
          </a:p>
        </p:txBody>
      </p:sp>
    </p:spTree>
    <p:extLst>
      <p:ext uri="{BB962C8B-B14F-4D97-AF65-F5344CB8AC3E}">
        <p14:creationId xmlns="" xmlns:p14="http://schemas.microsoft.com/office/powerpoint/2010/main" val="104753153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Analytics (facets)</a:t>
            </a:r>
            <a:endParaRPr lang="en-US" sz="4000" dirty="0">
              <a:solidFill>
                <a:srgbClr val="00AEEF"/>
              </a:solidFill>
            </a:endParaRPr>
          </a:p>
        </p:txBody>
      </p:sp>
      <p:sp>
        <p:nvSpPr>
          <p:cNvPr id="5" name="Text Placeholder 2"/>
          <p:cNvSpPr>
            <a:spLocks noGrp="1"/>
          </p:cNvSpPr>
          <p:nvPr>
            <p:ph type="body" sz="quarter" idx="10"/>
          </p:nvPr>
        </p:nvSpPr>
        <p:spPr>
          <a:xfrm>
            <a:off x="519112" y="1360134"/>
            <a:ext cx="11149013" cy="4355038"/>
          </a:xfrm>
        </p:spPr>
        <p:txBody>
          <a:bodyPr/>
          <a:lstStyle/>
          <a:p>
            <a:pPr>
              <a:spcAft>
                <a:spcPts val="300"/>
              </a:spcAft>
            </a:pPr>
            <a:r>
              <a:rPr lang="en-US" sz="1600" dirty="0" smtClean="0">
                <a:solidFill>
                  <a:srgbClr val="00AEEF"/>
                </a:solidFill>
                <a:sym typeface="Wingdings" pitchFamily="2" charset="2"/>
              </a:rPr>
              <a:t></a:t>
            </a:r>
            <a:r>
              <a:rPr lang="en-US" sz="1800" dirty="0" smtClean="0">
                <a:solidFill>
                  <a:srgbClr val="00AEEF"/>
                </a:solidFill>
                <a:sym typeface="Wingdings" pitchFamily="2" charset="2"/>
              </a:rPr>
              <a:t> </a:t>
            </a:r>
            <a:r>
              <a:rPr lang="en-IN" sz="1800" dirty="0"/>
              <a:t>Requests of this type will not return a list of matching documents, but a statistical breakdown of the documents</a:t>
            </a:r>
            <a:r>
              <a:rPr lang="en-IN" sz="1800" dirty="0" smtClean="0"/>
              <a:t>.</a:t>
            </a:r>
            <a:endParaRPr lang="en-US" sz="1800" dirty="0" smtClean="0"/>
          </a:p>
          <a:p>
            <a:pPr>
              <a:spcAft>
                <a:spcPts val="300"/>
              </a:spcAft>
            </a:pPr>
            <a:r>
              <a:rPr lang="en-US" sz="1800" dirty="0" smtClean="0">
                <a:solidFill>
                  <a:srgbClr val="00AEEF"/>
                </a:solidFill>
                <a:sym typeface="Wingdings" pitchFamily="2" charset="2"/>
              </a:rPr>
              <a:t> </a:t>
            </a:r>
            <a:r>
              <a:rPr lang="en-US" sz="1800" dirty="0" smtClean="0"/>
              <a:t>Elasticsearch </a:t>
            </a:r>
            <a:r>
              <a:rPr lang="en-US" sz="1800" dirty="0"/>
              <a:t>has functionality called aggregations, which allows you to generate sophisticated analytics over your data. It is similar to GROUP BY in </a:t>
            </a:r>
            <a:r>
              <a:rPr lang="en-US" sz="1800" dirty="0" smtClean="0"/>
              <a:t>SQL.</a:t>
            </a:r>
            <a:endParaRPr lang="en-US" sz="1800" spc="0" dirty="0" smtClean="0"/>
          </a:p>
          <a:p>
            <a:pPr>
              <a:spcAft>
                <a:spcPts val="300"/>
              </a:spcAft>
            </a:pPr>
            <a:r>
              <a:rPr lang="en-US" sz="1800" dirty="0" smtClean="0">
                <a:ln w="3175">
                  <a:noFill/>
                </a:ln>
                <a:solidFill>
                  <a:srgbClr val="00AEEF"/>
                </a:solidFill>
                <a:cs typeface="Arial" charset="0"/>
              </a:rPr>
              <a:t>Request : </a:t>
            </a:r>
          </a:p>
          <a:p>
            <a:pPr>
              <a:spcAft>
                <a:spcPts val="300"/>
              </a:spcAft>
            </a:pPr>
            <a:r>
              <a:rPr lang="en-US" sz="1600" spc="0" dirty="0" smtClean="0"/>
              <a:t>          </a:t>
            </a:r>
            <a:r>
              <a:rPr lang="en-US" sz="1200" spc="0" dirty="0" smtClean="0"/>
              <a:t>$ curl -XGET "http://localhost:9200/test-data/cities/_</a:t>
            </a:r>
            <a:r>
              <a:rPr lang="en-US" sz="1200" spc="0" dirty="0" err="1" smtClean="0"/>
              <a:t>search?pretty</a:t>
            </a:r>
            <a:r>
              <a:rPr lang="en-US" sz="1200" spc="0" dirty="0" smtClean="0"/>
              <a:t>=true" -d '{ </a:t>
            </a:r>
          </a:p>
          <a:p>
            <a:pPr>
              <a:spcAft>
                <a:spcPts val="300"/>
              </a:spcAft>
            </a:pPr>
            <a:r>
              <a:rPr lang="en-US" sz="1200" spc="0" dirty="0" smtClean="0"/>
              <a:t>          </a:t>
            </a:r>
            <a:r>
              <a:rPr lang="en-US" sz="1200" spc="0" dirty="0"/>
              <a:t>	</a:t>
            </a:r>
            <a:r>
              <a:rPr lang="en-US" sz="1200" spc="0" dirty="0" smtClean="0"/>
              <a:t>“</a:t>
            </a:r>
            <a:r>
              <a:rPr lang="en-US" sz="1200" spc="0" dirty="0" err="1" smtClean="0"/>
              <a:t>aggs</a:t>
            </a:r>
            <a:r>
              <a:rPr lang="en-US" sz="1200" spc="0" dirty="0" smtClean="0"/>
              <a:t>": { “</a:t>
            </a:r>
            <a:r>
              <a:rPr lang="en-US" sz="1200" spc="0" dirty="0" err="1" smtClean="0"/>
              <a:t>all_states</a:t>
            </a:r>
            <a:r>
              <a:rPr lang="en-US" sz="1200" spc="0" dirty="0" smtClean="0"/>
              <a:t>":  { “terms“:  { “field” : “</a:t>
            </a:r>
            <a:r>
              <a:rPr lang="en-US" sz="1200" spc="0" dirty="0"/>
              <a:t>state</a:t>
            </a:r>
            <a:r>
              <a:rPr lang="en-US" sz="1200" spc="0" dirty="0" smtClean="0"/>
              <a:t>“ }}}}’</a:t>
            </a:r>
            <a:endParaRPr lang="en-US" sz="1200" spc="0" dirty="0"/>
          </a:p>
          <a:p>
            <a:pPr>
              <a:spcAft>
                <a:spcPts val="300"/>
              </a:spcAft>
            </a:pPr>
            <a:r>
              <a:rPr lang="en-US" sz="1200" dirty="0" smtClean="0">
                <a:ln w="3175">
                  <a:noFill/>
                </a:ln>
                <a:solidFill>
                  <a:srgbClr val="00AEEF"/>
                </a:solidFill>
                <a:cs typeface="Arial" charset="0"/>
              </a:rPr>
              <a:t> </a:t>
            </a:r>
            <a:r>
              <a:rPr lang="en-US" sz="1200" spc="0" dirty="0" smtClean="0"/>
              <a:t> </a:t>
            </a:r>
            <a:endParaRPr lang="en-US" sz="1400" spc="0" dirty="0" smtClean="0"/>
          </a:p>
          <a:p>
            <a:pPr>
              <a:spcAft>
                <a:spcPts val="300"/>
              </a:spcAft>
            </a:pPr>
            <a:r>
              <a:rPr lang="en-US" sz="1800" dirty="0">
                <a:ln w="3175">
                  <a:noFill/>
                </a:ln>
                <a:solidFill>
                  <a:srgbClr val="00AEEF"/>
                </a:solidFill>
                <a:cs typeface="Arial" charset="0"/>
              </a:rPr>
              <a:t>Response : </a:t>
            </a:r>
            <a:endParaRPr lang="en-US" sz="1800" dirty="0" smtClean="0">
              <a:ln w="3175">
                <a:noFill/>
              </a:ln>
              <a:solidFill>
                <a:srgbClr val="00AEEF"/>
              </a:solidFill>
              <a:cs typeface="Arial" charset="0"/>
            </a:endParaRPr>
          </a:p>
          <a:p>
            <a:pPr>
              <a:spcAft>
                <a:spcPts val="300"/>
              </a:spcAft>
            </a:pPr>
            <a:r>
              <a:rPr lang="en-US" sz="1200" spc="0" dirty="0" smtClean="0"/>
              <a:t>               </a:t>
            </a:r>
            <a:r>
              <a:rPr lang="en-US" sz="1400" spc="0" dirty="0" smtClean="0"/>
              <a:t>{</a:t>
            </a:r>
            <a:endParaRPr lang="en-US" sz="1400" spc="0" dirty="0"/>
          </a:p>
          <a:p>
            <a:pPr>
              <a:spcAft>
                <a:spcPts val="300"/>
              </a:spcAft>
            </a:pPr>
            <a:r>
              <a:rPr lang="en-US" sz="1400" spc="0" dirty="0" smtClean="0"/>
              <a:t>	   </a:t>
            </a:r>
            <a:r>
              <a:rPr lang="en-US" sz="1400" spc="0" dirty="0"/>
              <a:t>...</a:t>
            </a:r>
          </a:p>
          <a:p>
            <a:pPr>
              <a:spcAft>
                <a:spcPts val="300"/>
              </a:spcAft>
            </a:pPr>
            <a:r>
              <a:rPr lang="en-US" sz="1400" spc="0" dirty="0" smtClean="0"/>
              <a:t>	   </a:t>
            </a:r>
            <a:r>
              <a:rPr lang="en-US" sz="1400" spc="0" dirty="0"/>
              <a:t>"hits": { ... },</a:t>
            </a:r>
          </a:p>
          <a:p>
            <a:pPr>
              <a:spcAft>
                <a:spcPts val="300"/>
              </a:spcAft>
            </a:pPr>
            <a:r>
              <a:rPr lang="en-US" sz="1400" spc="0" dirty="0" smtClean="0"/>
              <a:t>	   </a:t>
            </a:r>
            <a:r>
              <a:rPr lang="en-US" sz="1400" spc="0" dirty="0"/>
              <a:t>"aggregations": {</a:t>
            </a:r>
          </a:p>
          <a:p>
            <a:pPr>
              <a:spcAft>
                <a:spcPts val="300"/>
              </a:spcAft>
            </a:pPr>
            <a:r>
              <a:rPr lang="en-US" sz="1400" spc="0" dirty="0"/>
              <a:t>	 </a:t>
            </a:r>
            <a:r>
              <a:rPr lang="en-US" sz="1400" spc="0" dirty="0" smtClean="0"/>
              <a:t>             "</a:t>
            </a:r>
            <a:r>
              <a:rPr lang="en-US" sz="1400" spc="0" dirty="0" err="1" smtClean="0"/>
              <a:t>all_states</a:t>
            </a:r>
            <a:r>
              <a:rPr lang="en-US" sz="1400" spc="0" dirty="0" smtClean="0"/>
              <a:t>": </a:t>
            </a:r>
            <a:r>
              <a:rPr lang="en-US" sz="1400" spc="0" dirty="0"/>
              <a:t>{</a:t>
            </a:r>
          </a:p>
          <a:p>
            <a:pPr>
              <a:spcAft>
                <a:spcPts val="300"/>
              </a:spcAft>
            </a:pPr>
            <a:r>
              <a:rPr lang="en-US" sz="1400" spc="0" dirty="0" smtClean="0"/>
              <a:t> 	                    </a:t>
            </a:r>
            <a:r>
              <a:rPr lang="en-US" sz="1400" spc="0" dirty="0"/>
              <a:t>"buckets": [</a:t>
            </a:r>
          </a:p>
          <a:p>
            <a:pPr>
              <a:spcAft>
                <a:spcPts val="300"/>
              </a:spcAft>
            </a:pPr>
            <a:r>
              <a:rPr lang="en-US" sz="1400" spc="0" dirty="0" smtClean="0"/>
              <a:t>	            	          {"</a:t>
            </a:r>
            <a:r>
              <a:rPr lang="en-US" sz="1400" spc="0" dirty="0"/>
              <a:t>key":  </a:t>
            </a:r>
            <a:r>
              <a:rPr lang="en-US" sz="1400" spc="0" dirty="0" smtClean="0"/>
              <a:t>“</a:t>
            </a:r>
            <a:r>
              <a:rPr lang="en-US" sz="1400" spc="0" dirty="0" err="1" smtClean="0"/>
              <a:t>massachusetts</a:t>
            </a:r>
            <a:r>
              <a:rPr lang="en-US" sz="1400" spc="0" dirty="0" smtClean="0"/>
              <a:t> ", "</a:t>
            </a:r>
            <a:r>
              <a:rPr lang="en-US" sz="1400" spc="0" dirty="0" err="1"/>
              <a:t>doc_count</a:t>
            </a:r>
            <a:r>
              <a:rPr lang="en-US" sz="1400" spc="0" dirty="0"/>
              <a:t>": </a:t>
            </a:r>
            <a:r>
              <a:rPr lang="en-US" sz="1400" spc="0" dirty="0" smtClean="0"/>
              <a:t>2},</a:t>
            </a:r>
          </a:p>
          <a:p>
            <a:pPr>
              <a:spcAft>
                <a:spcPts val="300"/>
              </a:spcAft>
            </a:pPr>
            <a:r>
              <a:rPr lang="en-US" sz="1400" spc="0" dirty="0" smtClean="0"/>
              <a:t>		          { "key":  “</a:t>
            </a:r>
            <a:r>
              <a:rPr lang="en-US" sz="1400" spc="0" dirty="0" err="1" smtClean="0"/>
              <a:t>danbury</a:t>
            </a:r>
            <a:r>
              <a:rPr lang="en-US" sz="1400" spc="0" dirty="0" smtClean="0"/>
              <a:t>", "</a:t>
            </a:r>
            <a:r>
              <a:rPr lang="en-US" sz="1400" spc="0" dirty="0" err="1" smtClean="0"/>
              <a:t>doc_count</a:t>
            </a:r>
            <a:r>
              <a:rPr lang="en-US" sz="1400" spc="0" dirty="0" smtClean="0"/>
              <a:t>": 1}</a:t>
            </a:r>
          </a:p>
          <a:p>
            <a:pPr>
              <a:spcAft>
                <a:spcPts val="300"/>
              </a:spcAft>
            </a:pPr>
            <a:r>
              <a:rPr lang="en-US" sz="1400" spc="0" dirty="0" smtClean="0"/>
              <a:t>		             ]</a:t>
            </a:r>
          </a:p>
          <a:p>
            <a:pPr>
              <a:spcAft>
                <a:spcPts val="300"/>
              </a:spcAft>
            </a:pPr>
            <a:r>
              <a:rPr lang="en-US" sz="1400" spc="0" dirty="0" smtClean="0"/>
              <a:t>	}}}</a:t>
            </a:r>
          </a:p>
        </p:txBody>
      </p:sp>
    </p:spTree>
    <p:extLst>
      <p:ext uri="{BB962C8B-B14F-4D97-AF65-F5344CB8AC3E}">
        <p14:creationId xmlns="" xmlns:p14="http://schemas.microsoft.com/office/powerpoint/2010/main" val="180701109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519112" y="402776"/>
            <a:ext cx="11149013" cy="553998"/>
          </a:xfrm>
        </p:spPr>
        <p:txBody>
          <a:bodyPr/>
          <a:lstStyle/>
          <a:p>
            <a:r>
              <a:rPr lang="en-US" sz="4000" dirty="0" smtClean="0">
                <a:solidFill>
                  <a:srgbClr val="00AEEF"/>
                </a:solidFill>
              </a:rPr>
              <a:t>ElasticSearch Routing</a:t>
            </a:r>
            <a:endParaRPr lang="en-US" sz="4000" dirty="0"/>
          </a:p>
        </p:txBody>
      </p:sp>
      <p:sp>
        <p:nvSpPr>
          <p:cNvPr id="6" name="Text Placeholder 2"/>
          <p:cNvSpPr>
            <a:spLocks noGrp="1"/>
          </p:cNvSpPr>
          <p:nvPr>
            <p:ph type="body" sz="quarter" idx="10"/>
          </p:nvPr>
        </p:nvSpPr>
        <p:spPr>
          <a:xfrm>
            <a:off x="519112" y="1059874"/>
            <a:ext cx="11149013" cy="2680854"/>
          </a:xfrm>
        </p:spPr>
        <p:txBody>
          <a:bodyPr/>
          <a:lstStyle/>
          <a:p>
            <a:r>
              <a:rPr lang="en-US" sz="1800" spc="0" dirty="0">
                <a:solidFill>
                  <a:srgbClr val="00AEEF"/>
                </a:solidFill>
                <a:sym typeface="Wingdings" pitchFamily="2" charset="2"/>
              </a:rPr>
              <a:t> </a:t>
            </a:r>
            <a:r>
              <a:rPr lang="en-US" sz="1800" spc="0" dirty="0"/>
              <a:t>All of your data lives in a primary shard, somewhere in the cluster. You may have five shards or five hundred, but any particular document is only located in one of them. Routing is the process of determining </a:t>
            </a:r>
            <a:r>
              <a:rPr lang="en-US" sz="1800" i="1" spc="0" dirty="0"/>
              <a:t>which</a:t>
            </a:r>
            <a:r>
              <a:rPr lang="en-US" sz="1800" spc="0" dirty="0"/>
              <a:t> shard that document will reside </a:t>
            </a:r>
            <a:r>
              <a:rPr lang="en-US" sz="1800" spc="0" dirty="0" smtClean="0"/>
              <a:t>in.</a:t>
            </a:r>
            <a:endParaRPr lang="en-US" sz="1800" spc="0" dirty="0" smtClean="0">
              <a:ln w="3175">
                <a:noFill/>
              </a:ln>
              <a:solidFill>
                <a:srgbClr val="00AEEF"/>
              </a:solidFill>
              <a:cs typeface="Arial" charset="0"/>
            </a:endParaRPr>
          </a:p>
          <a:p>
            <a:r>
              <a:rPr lang="en-US" sz="1600" spc="0" dirty="0" smtClean="0">
                <a:solidFill>
                  <a:srgbClr val="00AEEF"/>
                </a:solidFill>
                <a:sym typeface="Wingdings" pitchFamily="2" charset="2"/>
              </a:rPr>
              <a:t> </a:t>
            </a:r>
            <a:r>
              <a:rPr lang="en-US" sz="1600" spc="0" dirty="0" smtClean="0"/>
              <a:t>Elasticsearch </a:t>
            </a:r>
            <a:r>
              <a:rPr lang="en-US" sz="1600" spc="0" dirty="0"/>
              <a:t>has no idea where to look for your document. All the docs were randomly distributed around your </a:t>
            </a:r>
            <a:r>
              <a:rPr lang="en-US" sz="1600" spc="0" dirty="0" smtClean="0"/>
              <a:t>cluster. so </a:t>
            </a:r>
            <a:r>
              <a:rPr lang="en-US" sz="1600" spc="0" dirty="0"/>
              <a:t>Elasticsearch has no choice but to broadcasts the request to </a:t>
            </a:r>
            <a:r>
              <a:rPr lang="en-US" sz="1600" b="1" spc="0" dirty="0"/>
              <a:t>all </a:t>
            </a:r>
            <a:r>
              <a:rPr lang="en-US" sz="1600" spc="0" dirty="0"/>
              <a:t> shards. This is a non-negligible overhead and can easily impact performance</a:t>
            </a:r>
            <a:r>
              <a:rPr lang="en-US" sz="1600" spc="0" dirty="0" smtClean="0"/>
              <a:t>.</a:t>
            </a:r>
          </a:p>
          <a:p>
            <a:r>
              <a:rPr lang="en-US" sz="1600" spc="0" dirty="0">
                <a:solidFill>
                  <a:srgbClr val="00AEEF"/>
                </a:solidFill>
                <a:sym typeface="Wingdings" pitchFamily="2" charset="2"/>
              </a:rPr>
              <a:t> </a:t>
            </a:r>
            <a:r>
              <a:rPr lang="en-US" sz="1600" spc="0" dirty="0" smtClean="0"/>
              <a:t>Wouldn’t </a:t>
            </a:r>
            <a:r>
              <a:rPr lang="en-US" sz="1600" spc="0" dirty="0"/>
              <a:t>it be nice if we could tell Elasticsearch which shard the document lived in? Then you would only have to search one shard to find the document(s) that you need.</a:t>
            </a:r>
            <a:endParaRPr lang="en-US" sz="1600" spc="0" dirty="0" smtClean="0"/>
          </a:p>
          <a:p>
            <a:r>
              <a:rPr lang="en-US" sz="1600" spc="0" dirty="0" smtClean="0">
                <a:solidFill>
                  <a:srgbClr val="00AEEF"/>
                </a:solidFill>
                <a:sym typeface="Wingdings" pitchFamily="2" charset="2"/>
              </a:rPr>
              <a:t> </a:t>
            </a:r>
            <a:r>
              <a:rPr lang="en-US" sz="1600" spc="0" dirty="0" smtClean="0"/>
              <a:t>Routing </a:t>
            </a:r>
            <a:r>
              <a:rPr lang="en-US" sz="1600" spc="0" dirty="0"/>
              <a:t>ensures that all documents with the same routing value will locate to the same shard, eliminating the need to broadcast searches</a:t>
            </a:r>
            <a:r>
              <a:rPr lang="en-US" sz="1600" spc="0" dirty="0" smtClean="0"/>
              <a:t>.</a:t>
            </a:r>
          </a:p>
          <a:p>
            <a:endParaRPr lang="en-US" sz="1600" spc="0" dirty="0"/>
          </a:p>
        </p:txBody>
      </p:sp>
      <p:pic>
        <p:nvPicPr>
          <p:cNvPr id="2050" name="Picture 2" descr="nhn_nelo_before_using_routing.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34893" y="4073236"/>
            <a:ext cx="4476750" cy="2202874"/>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www.cubrid.org/files/attach/images/220547/202/651/nhn_nelo2_after_using_routing.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02773" y="4073236"/>
            <a:ext cx="4438650" cy="22028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5413243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Data Synchronization</a:t>
            </a:r>
            <a:endParaRPr lang="en-US" sz="4000" dirty="0"/>
          </a:p>
        </p:txBody>
      </p:sp>
      <p:sp>
        <p:nvSpPr>
          <p:cNvPr id="5" name="Text Placeholder 2"/>
          <p:cNvSpPr>
            <a:spLocks noGrp="1"/>
          </p:cNvSpPr>
          <p:nvPr>
            <p:ph type="body" sz="quarter" idx="10"/>
          </p:nvPr>
        </p:nvSpPr>
        <p:spPr>
          <a:xfrm>
            <a:off x="519112" y="1370525"/>
            <a:ext cx="11149013" cy="4284250"/>
          </a:xfrm>
        </p:spPr>
        <p:txBody>
          <a:bodyPr/>
          <a:lstStyle/>
          <a:p>
            <a:r>
              <a:rPr lang="en-US" sz="1800" dirty="0">
                <a:solidFill>
                  <a:srgbClr val="00AEEF"/>
                </a:solidFill>
                <a:sym typeface="Wingdings" pitchFamily="2" charset="2"/>
              </a:rPr>
              <a:t> </a:t>
            </a:r>
            <a:r>
              <a:rPr lang="en-US" sz="1800" dirty="0" smtClean="0"/>
              <a:t>Elastic </a:t>
            </a:r>
            <a:r>
              <a:rPr lang="en-US" sz="1800" dirty="0"/>
              <a:t>search is typically not the primary </a:t>
            </a:r>
            <a:r>
              <a:rPr lang="en-US" sz="1800" dirty="0" smtClean="0"/>
              <a:t>data </a:t>
            </a:r>
            <a:r>
              <a:rPr lang="en-US" sz="1800" dirty="0"/>
              <a:t>store.</a:t>
            </a:r>
            <a:endParaRPr lang="en-US" sz="1800" dirty="0" smtClean="0">
              <a:ln w="3175">
                <a:noFill/>
              </a:ln>
              <a:solidFill>
                <a:srgbClr val="00AEEF"/>
              </a:solidFill>
              <a:cs typeface="Arial" charset="0"/>
            </a:endParaRPr>
          </a:p>
          <a:p>
            <a:r>
              <a:rPr lang="en-US" sz="1600" dirty="0">
                <a:solidFill>
                  <a:srgbClr val="00AEEF"/>
                </a:solidFill>
                <a:sym typeface="Wingdings" pitchFamily="2" charset="2"/>
              </a:rPr>
              <a:t> </a:t>
            </a:r>
            <a:r>
              <a:rPr lang="en-US" sz="1600" spc="0" dirty="0" smtClean="0"/>
              <a:t>Implement </a:t>
            </a:r>
            <a:r>
              <a:rPr lang="en-US" sz="1600" spc="0" dirty="0"/>
              <a:t>a queue or use </a:t>
            </a:r>
            <a:r>
              <a:rPr lang="en-US" sz="1600" spc="0" dirty="0" smtClean="0"/>
              <a:t>rivers or window service.</a:t>
            </a:r>
            <a:endParaRPr lang="en-US" sz="1600" spc="0" dirty="0"/>
          </a:p>
          <a:p>
            <a:r>
              <a:rPr lang="en-US" sz="1600" dirty="0" smtClean="0">
                <a:solidFill>
                  <a:srgbClr val="00AEEF"/>
                </a:solidFill>
                <a:sym typeface="Wingdings" pitchFamily="2" charset="2"/>
              </a:rPr>
              <a:t> </a:t>
            </a:r>
            <a:r>
              <a:rPr lang="en-US" sz="1600" b="1" spc="0" dirty="0" smtClean="0">
                <a:solidFill>
                  <a:schemeClr val="accent4">
                    <a:lumMod val="60000"/>
                    <a:lumOff val="40000"/>
                  </a:schemeClr>
                </a:solidFill>
              </a:rPr>
              <a:t>A </a:t>
            </a:r>
            <a:r>
              <a:rPr lang="en-US" sz="1600" b="1" spc="0" dirty="0">
                <a:solidFill>
                  <a:schemeClr val="accent4">
                    <a:lumMod val="60000"/>
                    <a:lumOff val="40000"/>
                  </a:schemeClr>
                </a:solidFill>
              </a:rPr>
              <a:t>river</a:t>
            </a:r>
            <a:r>
              <a:rPr lang="en-US" sz="1600" spc="0" dirty="0"/>
              <a:t> is a pluggable service running within </a:t>
            </a:r>
            <a:r>
              <a:rPr lang="en-US" sz="1600" spc="0" dirty="0" err="1"/>
              <a:t>elasticsearch</a:t>
            </a:r>
            <a:r>
              <a:rPr lang="en-US" sz="1600" spc="0" dirty="0"/>
              <a:t> cluster pulling data (or being pushed with data) that is then indexed into the cluster.(</a:t>
            </a:r>
            <a:r>
              <a:rPr lang="en-US" sz="1600" spc="0" dirty="0">
                <a:hlinkClick r:id="rId2"/>
              </a:rPr>
              <a:t>https://github.com/jprante/elasticsearch-river-jdbc</a:t>
            </a:r>
            <a:r>
              <a:rPr lang="en-US" sz="1600" spc="0" dirty="0"/>
              <a:t>)</a:t>
            </a:r>
            <a:endParaRPr lang="en-US" sz="1600" spc="0" dirty="0" smtClean="0"/>
          </a:p>
          <a:p>
            <a:r>
              <a:rPr lang="en-US" sz="1600" spc="0" dirty="0" smtClean="0"/>
              <a:t>Rivers </a:t>
            </a:r>
            <a:r>
              <a:rPr lang="en-US" sz="1600" spc="0" dirty="0"/>
              <a:t>are available for </a:t>
            </a:r>
            <a:r>
              <a:rPr lang="en-US" sz="1600" spc="0" dirty="0" err="1"/>
              <a:t>mongodb</a:t>
            </a:r>
            <a:r>
              <a:rPr lang="en-US" sz="1600" spc="0" dirty="0"/>
              <a:t>, </a:t>
            </a:r>
            <a:r>
              <a:rPr lang="en-US" sz="1600" spc="0" dirty="0" err="1"/>
              <a:t>couchdb</a:t>
            </a:r>
            <a:r>
              <a:rPr lang="en-US" sz="1600" spc="0" dirty="0"/>
              <a:t>, </a:t>
            </a:r>
            <a:r>
              <a:rPr lang="en-US" sz="1600" spc="0" dirty="0" err="1"/>
              <a:t>rabitmq</a:t>
            </a:r>
            <a:r>
              <a:rPr lang="en-US" sz="1600" spc="0" dirty="0"/>
              <a:t>, twitter, </a:t>
            </a:r>
            <a:r>
              <a:rPr lang="en-US" sz="1600" spc="0" dirty="0" err="1"/>
              <a:t>wikipedia</a:t>
            </a:r>
            <a:r>
              <a:rPr lang="en-US" sz="1600" spc="0" dirty="0"/>
              <a:t>, </a:t>
            </a:r>
            <a:r>
              <a:rPr lang="en-US" sz="1600" spc="0" dirty="0" err="1" smtClean="0"/>
              <a:t>mysql</a:t>
            </a:r>
            <a:r>
              <a:rPr lang="en-US" sz="1600" spc="0" dirty="0"/>
              <a:t>, and </a:t>
            </a:r>
            <a:r>
              <a:rPr lang="en-US" sz="1600" spc="0" dirty="0" err="1" smtClean="0"/>
              <a:t>etc</a:t>
            </a:r>
            <a:endParaRPr lang="en-US" sz="1600" spc="0" dirty="0" smtClean="0"/>
          </a:p>
          <a:p>
            <a:r>
              <a:rPr lang="en-US" sz="1600" spc="0" dirty="0"/>
              <a:t>The relational data is internally transformed into structured JSON objects for the schema-less indexing model of Elasticsearch documents</a:t>
            </a:r>
            <a:r>
              <a:rPr lang="en-US" sz="1600" spc="0" dirty="0" smtClean="0"/>
              <a:t>.</a:t>
            </a:r>
          </a:p>
          <a:p>
            <a:r>
              <a:rPr lang="en-US" sz="1600" spc="0" dirty="0"/>
              <a:t>The plugin can fetch data from different RDBMS source in parallel, and multithreaded bulk mode ensures high throughput when indexing to </a:t>
            </a:r>
            <a:r>
              <a:rPr lang="en-US" sz="1600" spc="0" dirty="0" smtClean="0"/>
              <a:t>Elasticsearch.</a:t>
            </a:r>
            <a:endParaRPr lang="en-US" sz="1600" spc="0" dirty="0"/>
          </a:p>
          <a:p>
            <a:endParaRPr lang="en-US" sz="1600" dirty="0" smtClean="0">
              <a:solidFill>
                <a:srgbClr val="00AEEF"/>
              </a:solidFill>
              <a:sym typeface="Wingdings" pitchFamily="2" charset="2"/>
            </a:endParaRPr>
          </a:p>
          <a:p>
            <a:endParaRPr lang="en-US" sz="1600" dirty="0">
              <a:solidFill>
                <a:srgbClr val="00AEEF"/>
              </a:solidFill>
              <a:sym typeface="Wingdings" pitchFamily="2" charset="2"/>
            </a:endParaRPr>
          </a:p>
          <a:p>
            <a:endParaRPr lang="en-US" sz="1600" dirty="0" smtClean="0">
              <a:solidFill>
                <a:srgbClr val="00AEEF"/>
              </a:solidFill>
              <a:sym typeface="Wingdings" pitchFamily="2" charset="2"/>
            </a:endParaRPr>
          </a:p>
          <a:p>
            <a:endParaRPr lang="en-US" sz="1600" dirty="0">
              <a:solidFill>
                <a:srgbClr val="00AEEF"/>
              </a:solidFill>
              <a:sym typeface="Wingdings" pitchFamily="2" charset="2"/>
            </a:endParaRPr>
          </a:p>
          <a:p>
            <a:r>
              <a:rPr lang="en-US" sz="1600" dirty="0" smtClean="0">
                <a:solidFill>
                  <a:srgbClr val="00AEEF"/>
                </a:solidFill>
                <a:sym typeface="Wingdings" pitchFamily="2" charset="2"/>
              </a:rPr>
              <a:t> </a:t>
            </a:r>
            <a:r>
              <a:rPr lang="en-US" sz="1600" spc="0" dirty="0" smtClean="0"/>
              <a:t>Typically we </a:t>
            </a:r>
            <a:r>
              <a:rPr lang="en-US" sz="1600" spc="0" dirty="0"/>
              <a:t>implement </a:t>
            </a:r>
            <a:r>
              <a:rPr lang="en-US" sz="1600" spc="0" dirty="0" smtClean="0"/>
              <a:t>worker role </a:t>
            </a:r>
            <a:r>
              <a:rPr lang="en-US" sz="1600" spc="0" dirty="0"/>
              <a:t>as a layer within the application to push data/entities to Elastic search. </a:t>
            </a:r>
          </a:p>
        </p:txBody>
      </p:sp>
      <p:pic>
        <p:nvPicPr>
          <p:cNvPr id="1026" name="Picture 2" descr="https://raw.githubusercontent.com/jprante/elasticsearch-river-jdbc/master/src/site/resources/simple-tabular-json-data.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53302" y="4096470"/>
            <a:ext cx="5219700" cy="9715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4232405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Cluster Architecture</a:t>
            </a:r>
            <a:endParaRPr lang="en-US" sz="4000" dirty="0"/>
          </a:p>
        </p:txBody>
      </p:sp>
      <p:pic>
        <p:nvPicPr>
          <p:cNvPr id="10" name="Picture 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9113" y="1142999"/>
            <a:ext cx="11264178" cy="517467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99798092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Index Request</a:t>
            </a:r>
            <a:endParaRPr lang="en-US" sz="4000" dirty="0"/>
          </a:p>
        </p:txBody>
      </p:sp>
      <p:pic>
        <p:nvPicPr>
          <p:cNvPr id="12" name="Picture 1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9112" y="1145382"/>
            <a:ext cx="11264179" cy="519307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43291990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Search Request</a:t>
            </a:r>
            <a:endParaRPr lang="en-US" sz="4000" dirty="0"/>
          </a:p>
        </p:txBody>
      </p:sp>
      <p:pic>
        <p:nvPicPr>
          <p:cNvPr id="6"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9113" y="1111826"/>
            <a:ext cx="11399260" cy="524740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32944039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ElasticSearch Monitoring</a:t>
            </a:r>
            <a:endParaRPr lang="en-US" sz="4000" dirty="0"/>
          </a:p>
        </p:txBody>
      </p:sp>
      <p:sp>
        <p:nvSpPr>
          <p:cNvPr id="8" name="Rectangle 7"/>
          <p:cNvSpPr/>
          <p:nvPr/>
        </p:nvSpPr>
        <p:spPr>
          <a:xfrm>
            <a:off x="519112" y="1289953"/>
            <a:ext cx="11243397" cy="1323439"/>
          </a:xfrm>
          <a:prstGeom prst="rect">
            <a:avLst/>
          </a:prstGeom>
        </p:spPr>
        <p:txBody>
          <a:bodyPr wrap="square">
            <a:spAutoFit/>
          </a:bodyPr>
          <a:lstStyle/>
          <a:p>
            <a:r>
              <a:rPr lang="en-US" sz="1800" b="1" dirty="0" smtClean="0">
                <a:solidFill>
                  <a:srgbClr val="00AEEF"/>
                </a:solidFill>
                <a:sym typeface="Wingdings" pitchFamily="2" charset="2"/>
              </a:rPr>
              <a:t></a:t>
            </a:r>
            <a:r>
              <a:rPr lang="en-US" sz="1800" b="1" spc="-100" dirty="0" smtClean="0">
                <a:solidFill>
                  <a:schemeClr val="bg1"/>
                </a:solidFill>
                <a:latin typeface="Segoe UI Light" pitchFamily="34" charset="0"/>
                <a:sym typeface="Wingdings" pitchFamily="2" charset="2"/>
              </a:rPr>
              <a:t> </a:t>
            </a:r>
            <a:r>
              <a:rPr lang="en-US" sz="2000" spc="-100" dirty="0" err="1" smtClean="0">
                <a:solidFill>
                  <a:schemeClr val="accent4">
                    <a:lumMod val="60000"/>
                    <a:lumOff val="40000"/>
                  </a:schemeClr>
                </a:solidFill>
                <a:latin typeface="Segoe UI Light" pitchFamily="34" charset="0"/>
              </a:rPr>
              <a:t>ElasticSearch</a:t>
            </a:r>
            <a:r>
              <a:rPr lang="en-US" sz="2000" spc="-100" dirty="0">
                <a:solidFill>
                  <a:schemeClr val="accent4">
                    <a:lumMod val="60000"/>
                    <a:lumOff val="40000"/>
                  </a:schemeClr>
                </a:solidFill>
                <a:latin typeface="Segoe UI Light" pitchFamily="34" charset="0"/>
              </a:rPr>
              <a:t>-Head</a:t>
            </a:r>
            <a:r>
              <a:rPr lang="en-US" sz="1800" b="1" spc="-100" dirty="0">
                <a:solidFill>
                  <a:schemeClr val="bg1"/>
                </a:solidFill>
                <a:latin typeface="Segoe UI Light" pitchFamily="34" charset="0"/>
              </a:rPr>
              <a:t> -</a:t>
            </a:r>
            <a:r>
              <a:rPr lang="en-US" sz="1800" spc="-100" dirty="0">
                <a:solidFill>
                  <a:schemeClr val="bg1"/>
                </a:solidFill>
                <a:latin typeface="Segoe UI Light" pitchFamily="34" charset="0"/>
              </a:rPr>
              <a:t> </a:t>
            </a:r>
            <a:r>
              <a:rPr lang="en-US" sz="1800" spc="-100" dirty="0">
                <a:solidFill>
                  <a:schemeClr val="accent4">
                    <a:lumMod val="60000"/>
                    <a:lumOff val="40000"/>
                  </a:schemeClr>
                </a:solidFill>
                <a:latin typeface="Segoe UI Light" pitchFamily="34" charset="0"/>
                <a:hlinkClick r:id="rId2"/>
              </a:rPr>
              <a:t>https://github.com/mobz/elasticsearch-head</a:t>
            </a:r>
            <a:endParaRPr lang="en-US" sz="1800" spc="-100" dirty="0" smtClean="0">
              <a:solidFill>
                <a:schemeClr val="accent4">
                  <a:lumMod val="60000"/>
                  <a:lumOff val="40000"/>
                </a:schemeClr>
              </a:solidFill>
              <a:latin typeface="Segoe UI Light" pitchFamily="34" charset="0"/>
            </a:endParaRPr>
          </a:p>
          <a:p>
            <a:r>
              <a:rPr lang="en-US" sz="1800" dirty="0" smtClean="0">
                <a:solidFill>
                  <a:srgbClr val="00AEEF"/>
                </a:solidFill>
                <a:sym typeface="Wingdings" pitchFamily="2" charset="2"/>
              </a:rPr>
              <a:t></a:t>
            </a:r>
            <a:r>
              <a:rPr lang="en-US" sz="1800" spc="-100" dirty="0" smtClean="0">
                <a:solidFill>
                  <a:schemeClr val="bg1"/>
                </a:solidFill>
                <a:latin typeface="Segoe UI Light" pitchFamily="34" charset="0"/>
                <a:sym typeface="Wingdings" pitchFamily="2" charset="2"/>
              </a:rPr>
              <a:t> </a:t>
            </a:r>
            <a:r>
              <a:rPr lang="en-US" sz="2000" spc="-100" dirty="0">
                <a:solidFill>
                  <a:schemeClr val="accent4">
                    <a:lumMod val="60000"/>
                    <a:lumOff val="40000"/>
                  </a:schemeClr>
                </a:solidFill>
                <a:latin typeface="Segoe UI Light" pitchFamily="34" charset="0"/>
                <a:sym typeface="Wingdings" pitchFamily="2" charset="2"/>
              </a:rPr>
              <a:t>Marvel</a:t>
            </a:r>
            <a:r>
              <a:rPr lang="en-US" sz="1800" spc="-100" dirty="0">
                <a:solidFill>
                  <a:schemeClr val="bg1"/>
                </a:solidFill>
                <a:latin typeface="Segoe UI Light" pitchFamily="34" charset="0"/>
                <a:sym typeface="Wingdings" pitchFamily="2" charset="2"/>
              </a:rPr>
              <a:t> - </a:t>
            </a:r>
            <a:r>
              <a:rPr lang="en-US" sz="1800" spc="-100" dirty="0">
                <a:solidFill>
                  <a:schemeClr val="bg1"/>
                </a:solidFill>
                <a:latin typeface="Segoe UI Light" pitchFamily="34" charset="0"/>
                <a:sym typeface="Wingdings" pitchFamily="2" charset="2"/>
                <a:hlinkClick r:id="rId3"/>
              </a:rPr>
              <a:t>http://www.elasticsearch.org/guide/en/marvel/current/#_marvel_8217_s_dashboards</a:t>
            </a:r>
            <a:endParaRPr lang="en-US" sz="1800" spc="-100" dirty="0">
              <a:solidFill>
                <a:schemeClr val="bg1"/>
              </a:solidFill>
              <a:latin typeface="Segoe UI Light" pitchFamily="34" charset="0"/>
            </a:endParaRPr>
          </a:p>
          <a:p>
            <a:r>
              <a:rPr lang="en-US" sz="1800" dirty="0">
                <a:solidFill>
                  <a:srgbClr val="00AEEF"/>
                </a:solidFill>
                <a:sym typeface="Wingdings" pitchFamily="2" charset="2"/>
              </a:rPr>
              <a:t></a:t>
            </a:r>
            <a:r>
              <a:rPr lang="en-US" sz="1800" spc="-100" dirty="0">
                <a:solidFill>
                  <a:schemeClr val="bg1"/>
                </a:solidFill>
                <a:latin typeface="Segoe UI Light" pitchFamily="34" charset="0"/>
                <a:sym typeface="Wingdings" pitchFamily="2" charset="2"/>
              </a:rPr>
              <a:t> </a:t>
            </a:r>
            <a:r>
              <a:rPr lang="en-US" sz="2000" spc="-100" dirty="0">
                <a:solidFill>
                  <a:schemeClr val="accent4">
                    <a:lumMod val="60000"/>
                    <a:lumOff val="40000"/>
                  </a:schemeClr>
                </a:solidFill>
                <a:latin typeface="Segoe UI Light" pitchFamily="34" charset="0"/>
                <a:sym typeface="Wingdings" pitchFamily="2" charset="2"/>
              </a:rPr>
              <a:t>Paramedic</a:t>
            </a:r>
            <a:r>
              <a:rPr lang="en-US" sz="1800" spc="-100" dirty="0">
                <a:solidFill>
                  <a:schemeClr val="bg1"/>
                </a:solidFill>
                <a:latin typeface="Segoe UI Light" pitchFamily="34" charset="0"/>
                <a:sym typeface="Wingdings" pitchFamily="2" charset="2"/>
              </a:rPr>
              <a:t> - </a:t>
            </a:r>
            <a:r>
              <a:rPr lang="en-US" sz="1800" spc="-100" dirty="0">
                <a:solidFill>
                  <a:schemeClr val="bg1"/>
                </a:solidFill>
                <a:latin typeface="Segoe UI Light" pitchFamily="34" charset="0"/>
                <a:sym typeface="Wingdings" pitchFamily="2" charset="2"/>
                <a:hlinkClick r:id="rId4"/>
              </a:rPr>
              <a:t>https://github.com/karmi/elasticsearch-paramedic</a:t>
            </a:r>
            <a:endParaRPr lang="en-US" sz="1800" spc="-100" dirty="0">
              <a:solidFill>
                <a:schemeClr val="bg1"/>
              </a:solidFill>
              <a:latin typeface="Segoe UI Light" pitchFamily="34" charset="0"/>
            </a:endParaRPr>
          </a:p>
          <a:p>
            <a:r>
              <a:rPr lang="en-US" sz="1800" dirty="0">
                <a:solidFill>
                  <a:srgbClr val="00AEEF"/>
                </a:solidFill>
                <a:sym typeface="Wingdings" pitchFamily="2" charset="2"/>
              </a:rPr>
              <a:t></a:t>
            </a:r>
            <a:r>
              <a:rPr lang="en-US" sz="1800" spc="-100" dirty="0">
                <a:solidFill>
                  <a:schemeClr val="bg1"/>
                </a:solidFill>
                <a:latin typeface="Segoe UI Light" pitchFamily="34" charset="0"/>
                <a:sym typeface="Wingdings" pitchFamily="2" charset="2"/>
              </a:rPr>
              <a:t> </a:t>
            </a:r>
            <a:r>
              <a:rPr lang="en-US" sz="2000" spc="-100" dirty="0" err="1">
                <a:solidFill>
                  <a:schemeClr val="accent4">
                    <a:lumMod val="60000"/>
                    <a:lumOff val="40000"/>
                  </a:schemeClr>
                </a:solidFill>
                <a:latin typeface="Segoe UI Light" pitchFamily="34" charset="0"/>
                <a:sym typeface="Wingdings" pitchFamily="2" charset="2"/>
              </a:rPr>
              <a:t>Bigdesk</a:t>
            </a:r>
            <a:r>
              <a:rPr lang="en-US" sz="1800" spc="-100" dirty="0">
                <a:solidFill>
                  <a:schemeClr val="bg1"/>
                </a:solidFill>
                <a:latin typeface="Segoe UI Light" pitchFamily="34" charset="0"/>
                <a:sym typeface="Wingdings" pitchFamily="2" charset="2"/>
              </a:rPr>
              <a:t> - </a:t>
            </a:r>
            <a:r>
              <a:rPr lang="en-US" sz="1800" spc="-100" dirty="0">
                <a:solidFill>
                  <a:schemeClr val="bg1"/>
                </a:solidFill>
                <a:latin typeface="Segoe UI Light" pitchFamily="34" charset="0"/>
                <a:sym typeface="Wingdings" pitchFamily="2" charset="2"/>
                <a:hlinkClick r:id="rId5"/>
              </a:rPr>
              <a:t>https://github.com/lukas-vlcek/bigdesk/</a:t>
            </a:r>
            <a:endParaRPr lang="en-US" sz="1800" spc="-100" dirty="0">
              <a:solidFill>
                <a:schemeClr val="bg1"/>
              </a:solidFill>
              <a:latin typeface="Segoe UI Light" pitchFamily="34" charset="0"/>
            </a:endParaRPr>
          </a:p>
        </p:txBody>
      </p:sp>
    </p:spTree>
    <p:extLst>
      <p:ext uri="{BB962C8B-B14F-4D97-AF65-F5344CB8AC3E}">
        <p14:creationId xmlns="" xmlns:p14="http://schemas.microsoft.com/office/powerpoint/2010/main" val="35561234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29" y="0"/>
            <a:ext cx="12180213" cy="68620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0" y="6808471"/>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 name="Picture 4"/>
          <p:cNvPicPr>
            <a:picLocks noChangeAspect="1"/>
          </p:cNvPicPr>
          <p:nvPr/>
        </p:nvPicPr>
        <p:blipFill rotWithShape="1">
          <a:blip r:embed="rId4" cstate="print">
            <a:extLst>
              <a:ext uri="{28A0092B-C50C-407E-A947-70E740481C1C}">
                <a14:useLocalDpi xmlns="" xmlns:a14="http://schemas.microsoft.com/office/drawing/2010/main" val="0"/>
              </a:ext>
            </a:extLst>
          </a:blip>
          <a:srcRect l="-2" r="-524"/>
          <a:stretch/>
        </p:blipFill>
        <p:spPr>
          <a:xfrm>
            <a:off x="-2398554" y="1039177"/>
            <a:ext cx="4797107" cy="4867275"/>
          </a:xfrm>
          <a:prstGeom prst="rect">
            <a:avLst/>
          </a:prstGeom>
        </p:spPr>
      </p:pic>
      <p:sp>
        <p:nvSpPr>
          <p:cNvPr id="6" name="Rectangle 5"/>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rot="10800000">
            <a:off x="10621941" y="113217"/>
            <a:ext cx="1477755" cy="740353"/>
          </a:xfrm>
          <a:prstGeom prst="rect">
            <a:avLst/>
          </a:prstGeom>
        </p:spPr>
      </p:pic>
      <p:sp>
        <p:nvSpPr>
          <p:cNvPr id="12" name="Content Placeholder 4"/>
          <p:cNvSpPr txBox="1">
            <a:spLocks/>
          </p:cNvSpPr>
          <p:nvPr/>
        </p:nvSpPr>
        <p:spPr>
          <a:xfrm>
            <a:off x="797348" y="3649664"/>
            <a:ext cx="10815532" cy="2793666"/>
          </a:xfrm>
          <a:prstGeom prst="rect">
            <a:avLst/>
          </a:prstGeom>
        </p:spPr>
        <p:txBody>
          <a:bodyPr vert="horz" wrap="square" lIns="121899" tIns="60949" rIns="121899" bIns="60949" rtlCol="0">
            <a:normAutofit fontScale="40000" lnSpcReduction="20000"/>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Clr>
                <a:schemeClr val="bg1"/>
              </a:buClr>
              <a:buNone/>
            </a:pPr>
            <a:r>
              <a:rPr lang="en-US" sz="3600" dirty="0" smtClean="0">
                <a:solidFill>
                  <a:srgbClr val="00AEEF"/>
                </a:solidFill>
                <a:sym typeface="Wingdings" pitchFamily="2" charset="2"/>
              </a:rPr>
              <a:t></a:t>
            </a:r>
            <a:r>
              <a:rPr lang="en-US" sz="3600" dirty="0" smtClean="0">
                <a:solidFill>
                  <a:schemeClr val="bg1"/>
                </a:solidFill>
                <a:sym typeface="Wingdings" pitchFamily="2" charset="2"/>
              </a:rPr>
              <a:t> </a:t>
            </a:r>
            <a:r>
              <a:rPr lang="en-US" sz="3600" dirty="0" smtClean="0">
                <a:solidFill>
                  <a:schemeClr val="bg1"/>
                </a:solidFill>
              </a:rPr>
              <a:t>Easy </a:t>
            </a:r>
            <a:r>
              <a:rPr lang="en-US" sz="3600" dirty="0">
                <a:solidFill>
                  <a:schemeClr val="bg1"/>
                </a:solidFill>
              </a:rPr>
              <a:t>to </a:t>
            </a:r>
            <a:r>
              <a:rPr lang="en-US" sz="3600" dirty="0" smtClean="0">
                <a:solidFill>
                  <a:schemeClr val="bg1"/>
                </a:solidFill>
              </a:rPr>
              <a:t>scale (Distributed)</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Everything </a:t>
            </a:r>
            <a:r>
              <a:rPr lang="en-US" sz="3600" dirty="0">
                <a:solidFill>
                  <a:schemeClr val="bg1"/>
                </a:solidFill>
              </a:rPr>
              <a:t>is one JSON call </a:t>
            </a:r>
            <a:r>
              <a:rPr lang="en-US" sz="3600" dirty="0" smtClean="0">
                <a:solidFill>
                  <a:schemeClr val="bg1"/>
                </a:solidFill>
              </a:rPr>
              <a:t>away (</a:t>
            </a:r>
            <a:r>
              <a:rPr lang="en-US" sz="3600" dirty="0" err="1" smtClean="0">
                <a:solidFill>
                  <a:schemeClr val="bg1"/>
                </a:solidFill>
              </a:rPr>
              <a:t>RESTful</a:t>
            </a:r>
            <a:r>
              <a:rPr lang="en-US" sz="3600" dirty="0" smtClean="0">
                <a:solidFill>
                  <a:schemeClr val="bg1"/>
                </a:solidFill>
              </a:rPr>
              <a:t> API)</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Unleashed </a:t>
            </a:r>
            <a:r>
              <a:rPr lang="en-US" sz="3600" dirty="0">
                <a:solidFill>
                  <a:schemeClr val="bg1"/>
                </a:solidFill>
              </a:rPr>
              <a:t>power of Lucene under the </a:t>
            </a:r>
            <a:r>
              <a:rPr lang="en-US" sz="3600" dirty="0" smtClean="0">
                <a:solidFill>
                  <a:schemeClr val="bg1"/>
                </a:solidFill>
              </a:rPr>
              <a:t>hood</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Excellent </a:t>
            </a:r>
            <a:r>
              <a:rPr lang="en-US" sz="3600" dirty="0">
                <a:solidFill>
                  <a:schemeClr val="bg1"/>
                </a:solidFill>
              </a:rPr>
              <a:t>Query </a:t>
            </a:r>
            <a:r>
              <a:rPr lang="en-US" sz="3600" dirty="0" smtClean="0">
                <a:solidFill>
                  <a:schemeClr val="bg1"/>
                </a:solidFill>
              </a:rPr>
              <a:t>DSL</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Multi-tenancy</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Support </a:t>
            </a:r>
            <a:r>
              <a:rPr lang="en-US" sz="3600" dirty="0">
                <a:solidFill>
                  <a:schemeClr val="bg1"/>
                </a:solidFill>
              </a:rPr>
              <a:t>for advanced search </a:t>
            </a:r>
            <a:r>
              <a:rPr lang="en-US" sz="3600" dirty="0" smtClean="0">
                <a:solidFill>
                  <a:schemeClr val="bg1"/>
                </a:solidFill>
              </a:rPr>
              <a:t>features (Full Text)</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Configurable </a:t>
            </a:r>
            <a:r>
              <a:rPr lang="en-US" sz="3600" dirty="0">
                <a:solidFill>
                  <a:schemeClr val="bg1"/>
                </a:solidFill>
              </a:rPr>
              <a:t>and </a:t>
            </a:r>
            <a:r>
              <a:rPr lang="en-US" sz="3600" dirty="0" smtClean="0">
                <a:solidFill>
                  <a:schemeClr val="bg1"/>
                </a:solidFill>
              </a:rPr>
              <a:t>Extensible</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Document Oriented</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Schema free</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Conflict management</a:t>
            </a:r>
          </a:p>
          <a:p>
            <a:pPr marL="0" indent="0">
              <a:lnSpc>
                <a:spcPct val="100000"/>
              </a:lnSpc>
              <a:buClr>
                <a:schemeClr val="bg1"/>
              </a:buClr>
              <a:buNone/>
            </a:pPr>
            <a:r>
              <a:rPr lang="en-US" sz="3600" dirty="0">
                <a:solidFill>
                  <a:srgbClr val="00AEEF"/>
                </a:solidFill>
                <a:sym typeface="Wingdings" pitchFamily="2" charset="2"/>
              </a:rPr>
              <a:t> </a:t>
            </a:r>
            <a:r>
              <a:rPr lang="en-US" sz="3600" dirty="0" smtClean="0">
                <a:solidFill>
                  <a:schemeClr val="bg1"/>
                </a:solidFill>
              </a:rPr>
              <a:t>Active community</a:t>
            </a:r>
          </a:p>
        </p:txBody>
      </p:sp>
      <p:sp>
        <p:nvSpPr>
          <p:cNvPr id="13" name="Title 3"/>
          <p:cNvSpPr txBox="1">
            <a:spLocks/>
          </p:cNvSpPr>
          <p:nvPr/>
        </p:nvSpPr>
        <p:spPr>
          <a:xfrm>
            <a:off x="781600" y="2321188"/>
            <a:ext cx="7719589" cy="1143000"/>
          </a:xfrm>
          <a:prstGeom prst="rect">
            <a:avLst/>
          </a:prstGeom>
        </p:spPr>
        <p:txBody>
          <a:bodyPr vert="horz" lIns="121899" tIns="60949" rIns="121899" bIns="60949" rtlCol="0" anchor="b">
            <a:noAutofit/>
          </a:bodyPr>
          <a:lstStyle>
            <a:lvl1pPr algn="ctr" defTabSz="914400" rtl="0" eaLnBrk="1" latinLnBrk="0" hangingPunct="1">
              <a:lnSpc>
                <a:spcPct val="80000"/>
              </a:lnSpc>
              <a:spcBef>
                <a:spcPct val="0"/>
              </a:spcBef>
              <a:buNone/>
              <a:defRPr lang="en-US" sz="6000" b="0" i="0" kern="1200" dirty="0">
                <a:ln>
                  <a:solidFill>
                    <a:schemeClr val="bg1">
                      <a:alpha val="11000"/>
                    </a:schemeClr>
                  </a:solidFill>
                </a:ln>
                <a:gradFill flip="none" rotWithShape="1">
                  <a:gsLst>
                    <a:gs pos="0">
                      <a:srgbClr val="0070BA"/>
                    </a:gs>
                    <a:gs pos="100000">
                      <a:srgbClr val="8EBCEB"/>
                    </a:gs>
                  </a:gsLst>
                  <a:lin ang="16200000" scaled="0"/>
                  <a:tileRect/>
                </a:gradFill>
                <a:effectLst>
                  <a:glow rad="63500">
                    <a:schemeClr val="bg2">
                      <a:lumMod val="25000"/>
                      <a:alpha val="31000"/>
                    </a:schemeClr>
                  </a:glow>
                </a:effectLst>
                <a:latin typeface="Segoe Semibold" pitchFamily="34" charset="0"/>
                <a:ea typeface="+mn-ea"/>
                <a:cs typeface="Segoe Semibold" pitchFamily="34" charset="0"/>
              </a:defRPr>
            </a:lvl1pPr>
          </a:lstStyle>
          <a:p>
            <a:pPr algn="l"/>
            <a:r>
              <a:rPr lang="en-US" sz="7200" dirty="0" smtClean="0">
                <a:solidFill>
                  <a:srgbClr val="00AEEF"/>
                </a:solidFill>
                <a:effectLst/>
                <a:latin typeface="Segoe Light" pitchFamily="34" charset="0"/>
              </a:rPr>
              <a:t>Why Elasticsearch?</a:t>
            </a:r>
            <a:endParaRPr lang="en-US" sz="7200" dirty="0">
              <a:solidFill>
                <a:srgbClr val="00AEEF"/>
              </a:solidFill>
              <a:effectLst/>
              <a:latin typeface="Segoe Light" pitchFamily="34" charset="0"/>
            </a:endParaRPr>
          </a:p>
        </p:txBody>
      </p:sp>
      <p:sp>
        <p:nvSpPr>
          <p:cNvPr id="14" name="Rectangle 13"/>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26564538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500"/>
                                        <p:tgtEl>
                                          <p:spTgt spid="1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10" presetClass="entr" presetSubtype="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ElasticSearch vs Solr</a:t>
            </a:r>
            <a:endParaRPr lang="en-US" sz="4000" dirty="0"/>
          </a:p>
        </p:txBody>
      </p:sp>
      <p:sp>
        <p:nvSpPr>
          <p:cNvPr id="5" name="Text Placeholder 2"/>
          <p:cNvSpPr>
            <a:spLocks noGrp="1"/>
          </p:cNvSpPr>
          <p:nvPr>
            <p:ph type="body" sz="quarter" idx="10"/>
          </p:nvPr>
        </p:nvSpPr>
        <p:spPr>
          <a:xfrm>
            <a:off x="519112" y="1370525"/>
            <a:ext cx="11149013" cy="3624069"/>
          </a:xfrm>
        </p:spPr>
        <p:txBody>
          <a:bodyPr/>
          <a:lstStyle/>
          <a:p>
            <a:r>
              <a:rPr lang="en-US" sz="1800" spc="0" dirty="0" smtClean="0">
                <a:solidFill>
                  <a:srgbClr val="00AEEF"/>
                </a:solidFill>
                <a:sym typeface="Wingdings" pitchFamily="2" charset="2"/>
              </a:rPr>
              <a:t> </a:t>
            </a:r>
            <a:r>
              <a:rPr lang="en-US" sz="2000" spc="0" dirty="0" smtClean="0"/>
              <a:t>Feature </a:t>
            </a:r>
            <a:r>
              <a:rPr lang="en-US" sz="2000" spc="0" dirty="0"/>
              <a:t>Parity between </a:t>
            </a:r>
            <a:r>
              <a:rPr lang="en-US" sz="2000" spc="0" dirty="0" smtClean="0"/>
              <a:t>ElasticSearch </a:t>
            </a:r>
            <a:r>
              <a:rPr lang="en-US" sz="2000" spc="0" dirty="0"/>
              <a:t>&amp; Solr </a:t>
            </a:r>
            <a:r>
              <a:rPr lang="en-US" sz="2000" spc="0" dirty="0">
                <a:hlinkClick r:id="rId2"/>
              </a:rPr>
              <a:t>http://solr-vs-elasticsearch.com</a:t>
            </a:r>
            <a:r>
              <a:rPr lang="en-US" sz="2000" spc="0" dirty="0" smtClean="0">
                <a:hlinkClick r:id="rId2"/>
              </a:rPr>
              <a:t>/</a:t>
            </a:r>
            <a:endParaRPr lang="en-US" sz="2000" spc="0" dirty="0" smtClean="0"/>
          </a:p>
          <a:p>
            <a:r>
              <a:rPr lang="en-US" sz="2000" spc="0" dirty="0">
                <a:solidFill>
                  <a:srgbClr val="00AEEF"/>
                </a:solidFill>
                <a:sym typeface="Wingdings" pitchFamily="2" charset="2"/>
              </a:rPr>
              <a:t> </a:t>
            </a:r>
            <a:r>
              <a:rPr lang="en-US" sz="2000" spc="0" dirty="0"/>
              <a:t>The Solr and ElasticSearch offerings sound strikingly similar at first sight, and both use the same backend search engine, namely Apache Lucene.</a:t>
            </a:r>
          </a:p>
          <a:p>
            <a:r>
              <a:rPr lang="en-US" sz="2000" spc="0" dirty="0">
                <a:solidFill>
                  <a:srgbClr val="00AEEF"/>
                </a:solidFill>
                <a:sym typeface="Wingdings" pitchFamily="2" charset="2"/>
              </a:rPr>
              <a:t> </a:t>
            </a:r>
            <a:r>
              <a:rPr lang="en-US" sz="2000" spc="0" dirty="0" smtClean="0"/>
              <a:t>While</a:t>
            </a:r>
            <a:r>
              <a:rPr lang="en-US" sz="2000" spc="0" dirty="0"/>
              <a:t> Solr is older, quite versatile and mature and widely used accordingly, ElasticSearch has been developed specifically to </a:t>
            </a:r>
            <a:r>
              <a:rPr lang="en-US" sz="2000" spc="0" dirty="0" smtClean="0"/>
              <a:t>address</a:t>
            </a:r>
            <a:r>
              <a:rPr lang="en-US" sz="2000" spc="0" dirty="0"/>
              <a:t> Solr shortcomings with scalability requirements in modern cloud environments, which are hard(</a:t>
            </a:r>
            <a:r>
              <a:rPr lang="en-US" sz="2000" spc="0" dirty="0" err="1"/>
              <a:t>er</a:t>
            </a:r>
            <a:r>
              <a:rPr lang="en-US" sz="2000" spc="0" dirty="0"/>
              <a:t>) to address with Solr</a:t>
            </a:r>
            <a:r>
              <a:rPr lang="en-US" sz="2000" spc="0" dirty="0" smtClean="0"/>
              <a:t>.</a:t>
            </a:r>
            <a:endParaRPr lang="en-US" sz="2000" spc="0" dirty="0">
              <a:sym typeface="Wingdings" pitchFamily="2" charset="2"/>
            </a:endParaRPr>
          </a:p>
          <a:p>
            <a:r>
              <a:rPr lang="en-US" sz="2000" spc="0" dirty="0" smtClean="0">
                <a:solidFill>
                  <a:srgbClr val="00AEEF"/>
                </a:solidFill>
                <a:sym typeface="Wingdings" pitchFamily="2" charset="2"/>
              </a:rPr>
              <a:t> </a:t>
            </a:r>
            <a:r>
              <a:rPr lang="en-US" sz="2000" spc="0" dirty="0" smtClean="0"/>
              <a:t>ElasticSearch </a:t>
            </a:r>
            <a:r>
              <a:rPr lang="en-US" sz="2000" spc="0" dirty="0"/>
              <a:t>is easier to use and </a:t>
            </a:r>
            <a:r>
              <a:rPr lang="en-US" sz="2000" spc="0" dirty="0" smtClean="0"/>
              <a:t>maintain.</a:t>
            </a:r>
            <a:endParaRPr lang="en-US" sz="2000" spc="0" dirty="0"/>
          </a:p>
          <a:p>
            <a:r>
              <a:rPr lang="en-US" sz="2000" spc="0" dirty="0" smtClean="0">
                <a:solidFill>
                  <a:srgbClr val="00AEEF"/>
                </a:solidFill>
                <a:sym typeface="Wingdings" pitchFamily="2" charset="2"/>
              </a:rPr>
              <a:t> </a:t>
            </a:r>
            <a:r>
              <a:rPr lang="en-US" sz="2000" spc="0" dirty="0" smtClean="0"/>
              <a:t>Solr </a:t>
            </a:r>
            <a:r>
              <a:rPr lang="en-US" sz="2000" spc="0" dirty="0"/>
              <a:t>- not all features are available in Solr </a:t>
            </a:r>
            <a:r>
              <a:rPr lang="en-US" sz="2000" spc="0" dirty="0" smtClean="0"/>
              <a:t>Cloud</a:t>
            </a:r>
          </a:p>
          <a:p>
            <a:r>
              <a:rPr lang="en-US" sz="2000" spc="0" dirty="0">
                <a:solidFill>
                  <a:srgbClr val="00AEEF"/>
                </a:solidFill>
                <a:sym typeface="Wingdings" pitchFamily="2" charset="2"/>
              </a:rPr>
              <a:t> </a:t>
            </a:r>
            <a:r>
              <a:rPr lang="en-US" sz="2000" spc="0" dirty="0"/>
              <a:t>For all practical purposes, there is no real reason to choose Solr over ElasticSearch or vice versa. Both have mature codebases, widespread deployment and are battle-proven. There are of course small variations in the two, such as </a:t>
            </a:r>
            <a:r>
              <a:rPr lang="en-US" sz="2000" spc="0" dirty="0" err="1"/>
              <a:t>ElasticSearch's</a:t>
            </a:r>
            <a:r>
              <a:rPr lang="en-US" sz="2000" spc="0" dirty="0"/>
              <a:t> percolation feature, and </a:t>
            </a:r>
            <a:r>
              <a:rPr lang="en-US" sz="2000" spc="0" dirty="0" err="1"/>
              <a:t>Solr's</a:t>
            </a:r>
            <a:r>
              <a:rPr lang="en-US" sz="2000" spc="0" dirty="0"/>
              <a:t> Pivot Facets.</a:t>
            </a:r>
          </a:p>
        </p:txBody>
      </p:sp>
    </p:spTree>
    <p:extLst>
      <p:ext uri="{BB962C8B-B14F-4D97-AF65-F5344CB8AC3E}">
        <p14:creationId xmlns="" xmlns:p14="http://schemas.microsoft.com/office/powerpoint/2010/main" val="126026789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112" y="402776"/>
            <a:ext cx="11149013" cy="553998"/>
          </a:xfrm>
        </p:spPr>
        <p:txBody>
          <a:bodyPr/>
          <a:lstStyle/>
          <a:p>
            <a:r>
              <a:rPr lang="en-US" sz="4000" dirty="0" smtClean="0">
                <a:solidFill>
                  <a:srgbClr val="00AEEF"/>
                </a:solidFill>
              </a:rPr>
              <a:t>ElasticSearch Limitations</a:t>
            </a:r>
            <a:endParaRPr lang="en-US" sz="4000" dirty="0"/>
          </a:p>
        </p:txBody>
      </p:sp>
      <p:sp>
        <p:nvSpPr>
          <p:cNvPr id="5" name="Text Placeholder 2"/>
          <p:cNvSpPr>
            <a:spLocks noGrp="1"/>
          </p:cNvSpPr>
          <p:nvPr>
            <p:ph type="body" sz="quarter" idx="10"/>
          </p:nvPr>
        </p:nvSpPr>
        <p:spPr>
          <a:xfrm>
            <a:off x="519112" y="1370525"/>
            <a:ext cx="11149013" cy="2954655"/>
          </a:xfrm>
        </p:spPr>
        <p:txBody>
          <a:bodyPr/>
          <a:lstStyle/>
          <a:p>
            <a:r>
              <a:rPr lang="en-US" sz="1800" spc="0" dirty="0" smtClean="0">
                <a:solidFill>
                  <a:srgbClr val="00AEEF"/>
                </a:solidFill>
                <a:sym typeface="Wingdings" pitchFamily="2" charset="2"/>
              </a:rPr>
              <a:t> Security : </a:t>
            </a:r>
            <a:r>
              <a:rPr lang="en-US" sz="2000" dirty="0" smtClean="0"/>
              <a:t>ElasticSearch </a:t>
            </a:r>
            <a:r>
              <a:rPr lang="en-US" sz="2000" dirty="0"/>
              <a:t>does not provide any authentication or access control functionality.</a:t>
            </a:r>
            <a:endParaRPr lang="en-US" sz="2000" spc="0" dirty="0" smtClean="0"/>
          </a:p>
          <a:p>
            <a:r>
              <a:rPr lang="en-US" sz="2000" spc="0" dirty="0">
                <a:solidFill>
                  <a:srgbClr val="00AEEF"/>
                </a:solidFill>
                <a:sym typeface="Wingdings" pitchFamily="2" charset="2"/>
              </a:rPr>
              <a:t> Transactions </a:t>
            </a:r>
            <a:r>
              <a:rPr lang="en-US" sz="2000" spc="0" dirty="0" smtClean="0">
                <a:solidFill>
                  <a:srgbClr val="00AEEF"/>
                </a:solidFill>
                <a:sym typeface="Wingdings" pitchFamily="2" charset="2"/>
              </a:rPr>
              <a:t>: </a:t>
            </a:r>
            <a:r>
              <a:rPr lang="en-US" sz="2000" dirty="0" smtClean="0"/>
              <a:t>There </a:t>
            </a:r>
            <a:r>
              <a:rPr lang="en-US" sz="2000" dirty="0"/>
              <a:t>is no </a:t>
            </a:r>
            <a:r>
              <a:rPr lang="en-US" sz="2000" smtClean="0"/>
              <a:t>much more support </a:t>
            </a:r>
            <a:r>
              <a:rPr lang="en-US" sz="2000" dirty="0"/>
              <a:t>for transactions or processing on data manipulation.</a:t>
            </a:r>
            <a:endParaRPr lang="en-US" sz="2000" spc="0" dirty="0"/>
          </a:p>
          <a:p>
            <a:r>
              <a:rPr lang="en-US" sz="2000" spc="0" dirty="0">
                <a:solidFill>
                  <a:srgbClr val="00AEEF"/>
                </a:solidFill>
                <a:sym typeface="Wingdings" pitchFamily="2" charset="2"/>
              </a:rPr>
              <a:t> </a:t>
            </a:r>
            <a:r>
              <a:rPr lang="en-US" sz="2000" spc="0" dirty="0" smtClean="0">
                <a:solidFill>
                  <a:srgbClr val="00AEEF"/>
                </a:solidFill>
                <a:sym typeface="Wingdings" pitchFamily="2" charset="2"/>
              </a:rPr>
              <a:t>Durability : </a:t>
            </a:r>
            <a:r>
              <a:rPr lang="en-US" sz="2000" dirty="0" smtClean="0"/>
              <a:t>ES </a:t>
            </a:r>
            <a:r>
              <a:rPr lang="en-US" sz="2000" dirty="0"/>
              <a:t>is distributed and fairly stable but backups and durability are not as high priority as in other data stores</a:t>
            </a:r>
            <a:endParaRPr lang="en-US" sz="2000" spc="0" dirty="0">
              <a:sym typeface="Wingdings" pitchFamily="2" charset="2"/>
            </a:endParaRPr>
          </a:p>
          <a:p>
            <a:r>
              <a:rPr lang="en-US" sz="2000" spc="0" dirty="0" smtClean="0">
                <a:solidFill>
                  <a:srgbClr val="00AEEF"/>
                </a:solidFill>
                <a:sym typeface="Wingdings" pitchFamily="2" charset="2"/>
              </a:rPr>
              <a:t> </a:t>
            </a:r>
            <a:r>
              <a:rPr lang="en-US" sz="2000" spc="0" dirty="0">
                <a:solidFill>
                  <a:srgbClr val="00AEEF"/>
                </a:solidFill>
                <a:sym typeface="Wingdings" pitchFamily="2" charset="2"/>
              </a:rPr>
              <a:t>Large Computations</a:t>
            </a:r>
            <a:r>
              <a:rPr lang="en-US" sz="2000" spc="0" dirty="0" smtClean="0">
                <a:solidFill>
                  <a:srgbClr val="00AEEF"/>
                </a:solidFill>
                <a:sym typeface="Wingdings" pitchFamily="2" charset="2"/>
              </a:rPr>
              <a:t>: </a:t>
            </a:r>
            <a:r>
              <a:rPr lang="en-US" sz="2000" dirty="0" smtClean="0"/>
              <a:t>Commands </a:t>
            </a:r>
            <a:r>
              <a:rPr lang="en-US" sz="2000" dirty="0"/>
              <a:t>for searching data are not suited to "large" scans of data and advanced computation on the </a:t>
            </a:r>
            <a:r>
              <a:rPr lang="en-US" sz="2000" dirty="0" err="1"/>
              <a:t>db</a:t>
            </a:r>
            <a:r>
              <a:rPr lang="en-US" sz="2000" dirty="0"/>
              <a:t> side.</a:t>
            </a:r>
            <a:endParaRPr lang="en-US" sz="2000" spc="0" dirty="0"/>
          </a:p>
          <a:p>
            <a:r>
              <a:rPr lang="en-US" sz="2000" spc="0" dirty="0" smtClean="0">
                <a:solidFill>
                  <a:srgbClr val="00AEEF"/>
                </a:solidFill>
                <a:sym typeface="Wingdings" pitchFamily="2" charset="2"/>
              </a:rPr>
              <a:t> </a:t>
            </a:r>
            <a:r>
              <a:rPr lang="en-US" sz="2000" spc="0" dirty="0">
                <a:solidFill>
                  <a:srgbClr val="00AEEF"/>
                </a:solidFill>
                <a:sym typeface="Wingdings" pitchFamily="2" charset="2"/>
              </a:rPr>
              <a:t>Data </a:t>
            </a:r>
            <a:r>
              <a:rPr lang="en-US" sz="2000" spc="0" dirty="0" smtClean="0">
                <a:solidFill>
                  <a:srgbClr val="00AEEF"/>
                </a:solidFill>
                <a:sym typeface="Wingdings" pitchFamily="2" charset="2"/>
              </a:rPr>
              <a:t>Availability : </a:t>
            </a:r>
            <a:r>
              <a:rPr lang="en-US" sz="2000" dirty="0"/>
              <a:t>ES makes data available in "near real-time" which may require additional considerations in your application (</a:t>
            </a:r>
            <a:r>
              <a:rPr lang="en-US" sz="2000" dirty="0" err="1"/>
              <a:t>ie</a:t>
            </a:r>
            <a:r>
              <a:rPr lang="en-US" sz="2000" dirty="0"/>
              <a:t>: comments page where a user adds new comment, refreshing the page might not actually show the new post because the index is still updating</a:t>
            </a:r>
            <a:r>
              <a:rPr lang="en-US" sz="2000" dirty="0" smtClean="0"/>
              <a:t>).</a:t>
            </a:r>
            <a:endParaRPr lang="en-US" sz="2000" spc="0" dirty="0" smtClean="0"/>
          </a:p>
        </p:txBody>
      </p:sp>
    </p:spTree>
    <p:extLst>
      <p:ext uri="{BB962C8B-B14F-4D97-AF65-F5344CB8AC3E}">
        <p14:creationId xmlns="" xmlns:p14="http://schemas.microsoft.com/office/powerpoint/2010/main" val="343190477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54289" y="4026408"/>
            <a:ext cx="3501739" cy="1563902"/>
          </a:xfrm>
        </p:spPr>
        <p:txBody>
          <a:bodyPr/>
          <a:lstStyle/>
          <a:p>
            <a:r>
              <a:rPr lang="en-US" dirty="0"/>
              <a:t>o</a:t>
            </a:r>
            <a:r>
              <a:rPr lang="en-US" dirty="0" smtClean="0"/>
              <a:t>pen Source libraries</a:t>
            </a:r>
            <a:endParaRPr lang="en-US" dirty="0"/>
          </a:p>
        </p:txBody>
      </p:sp>
      <p:sp>
        <p:nvSpPr>
          <p:cNvPr id="9" name="Rectangle 8"/>
          <p:cNvSpPr/>
          <p:nvPr/>
        </p:nvSpPr>
        <p:spPr>
          <a:xfrm>
            <a:off x="629660" y="5857103"/>
            <a:ext cx="3812454" cy="369332"/>
          </a:xfrm>
          <a:prstGeom prst="rect">
            <a:avLst/>
          </a:prstGeom>
        </p:spPr>
        <p:txBody>
          <a:bodyPr wrap="none">
            <a:spAutoFit/>
          </a:bodyPr>
          <a:lstStyle/>
          <a:p>
            <a:pPr marL="3175">
              <a:lnSpc>
                <a:spcPct val="100000"/>
              </a:lnSpc>
              <a:spcAft>
                <a:spcPts val="1200"/>
              </a:spcAft>
            </a:pPr>
            <a:r>
              <a:rPr lang="en-US" sz="1800" dirty="0" smtClean="0">
                <a:solidFill>
                  <a:srgbClr val="00AEEF"/>
                </a:solidFill>
                <a:sym typeface="Wingdings" pitchFamily="2" charset="2"/>
              </a:rPr>
              <a:t> </a:t>
            </a:r>
            <a:r>
              <a:rPr lang="en-US" sz="1800" dirty="0">
                <a:solidFill>
                  <a:schemeClr val="bg1"/>
                </a:solidFill>
              </a:rPr>
              <a:t>https://github.com/elasticsearch</a:t>
            </a:r>
          </a:p>
        </p:txBody>
      </p:sp>
      <p:pic>
        <p:nvPicPr>
          <p:cNvPr id="3" name="Picture 2"/>
          <p:cNvPicPr>
            <a:picLocks noChangeAspect="1"/>
          </p:cNvPicPr>
          <p:nvPr/>
        </p:nvPicPr>
        <p:blipFill>
          <a:blip r:embed="rId2" cstate="print"/>
          <a:stretch>
            <a:fillRect/>
          </a:stretch>
        </p:blipFill>
        <p:spPr>
          <a:xfrm>
            <a:off x="629659" y="716973"/>
            <a:ext cx="7485641" cy="4965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92624499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29660" y="5857103"/>
            <a:ext cx="6255239" cy="369332"/>
          </a:xfrm>
          <a:prstGeom prst="rect">
            <a:avLst/>
          </a:prstGeom>
        </p:spPr>
        <p:txBody>
          <a:bodyPr wrap="none">
            <a:spAutoFit/>
          </a:bodyPr>
          <a:lstStyle/>
          <a:p>
            <a:pPr marL="3175">
              <a:lnSpc>
                <a:spcPct val="100000"/>
              </a:lnSpc>
              <a:spcAft>
                <a:spcPts val="1200"/>
              </a:spcAft>
            </a:pPr>
            <a:r>
              <a:rPr lang="en-US" sz="1800" dirty="0" smtClean="0">
                <a:solidFill>
                  <a:srgbClr val="00AEEF"/>
                </a:solidFill>
                <a:sym typeface="Wingdings" pitchFamily="2" charset="2"/>
              </a:rPr>
              <a:t> </a:t>
            </a:r>
            <a:r>
              <a:rPr lang="en-US" sz="1800" dirty="0">
                <a:solidFill>
                  <a:schemeClr val="bg1"/>
                </a:solidFill>
              </a:rPr>
              <a:t>http://stackoverflow.com/questions/tagged/elasticsearch</a:t>
            </a:r>
          </a:p>
        </p:txBody>
      </p:sp>
      <p:sp>
        <p:nvSpPr>
          <p:cNvPr id="7" name="Title 1"/>
          <p:cNvSpPr txBox="1">
            <a:spLocks/>
          </p:cNvSpPr>
          <p:nvPr/>
        </p:nvSpPr>
        <p:spPr>
          <a:xfrm>
            <a:off x="8024157" y="4908113"/>
            <a:ext cx="3934914"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lang="en-US" dirty="0" err="1" smtClean="0"/>
              <a:t>stackoverflow</a:t>
            </a:r>
            <a:endParaRPr lang="en-US" dirty="0"/>
          </a:p>
        </p:txBody>
      </p:sp>
      <p:pic>
        <p:nvPicPr>
          <p:cNvPr id="2" name="Picture 1"/>
          <p:cNvPicPr>
            <a:picLocks noChangeAspect="1"/>
          </p:cNvPicPr>
          <p:nvPr/>
        </p:nvPicPr>
        <p:blipFill>
          <a:blip r:embed="rId2" cstate="print"/>
          <a:stretch>
            <a:fillRect/>
          </a:stretch>
        </p:blipFill>
        <p:spPr>
          <a:xfrm>
            <a:off x="711590" y="737755"/>
            <a:ext cx="7206283" cy="4918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15501366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59229" y="2897665"/>
            <a:ext cx="5308901" cy="3072045"/>
          </a:xfrm>
          <a:prstGeom prst="rect">
            <a:avLst/>
          </a:prstGeom>
        </p:spPr>
      </p:pic>
      <p:sp>
        <p:nvSpPr>
          <p:cNvPr id="8" name="Text Placeholder 4"/>
          <p:cNvSpPr>
            <a:spLocks noGrp="1"/>
          </p:cNvSpPr>
          <p:nvPr>
            <p:ph type="body" sz="quarter" idx="10"/>
          </p:nvPr>
        </p:nvSpPr>
        <p:spPr>
          <a:xfrm>
            <a:off x="1000179" y="942191"/>
            <a:ext cx="10693401" cy="1666610"/>
          </a:xfrm>
        </p:spPr>
        <p:txBody>
          <a:bodyPr/>
          <a:lstStyle/>
          <a:p>
            <a:r>
              <a:rPr lang="en-US" dirty="0" smtClean="0">
                <a:solidFill>
                  <a:srgbClr val="00AEEF"/>
                </a:solidFill>
              </a:rPr>
              <a:t>Get started.</a:t>
            </a:r>
          </a:p>
          <a:p>
            <a:r>
              <a:rPr lang="en-US" sz="7200" dirty="0" smtClean="0"/>
              <a:t>http</a:t>
            </a:r>
            <a:r>
              <a:rPr lang="en-US" sz="7200" dirty="0"/>
              <a:t>:// </a:t>
            </a:r>
            <a:r>
              <a:rPr lang="en-US" sz="7200" dirty="0" smtClean="0"/>
              <a:t>www.elasticsearch.org</a:t>
            </a:r>
            <a:endParaRPr lang="en-US" sz="7200" dirty="0"/>
          </a:p>
        </p:txBody>
      </p:sp>
      <p:pic>
        <p:nvPicPr>
          <p:cNvPr id="2" name="Picture 1"/>
          <p:cNvPicPr>
            <a:picLocks noChangeAspect="1"/>
          </p:cNvPicPr>
          <p:nvPr/>
        </p:nvPicPr>
        <p:blipFill>
          <a:blip r:embed="rId4" cstate="print"/>
          <a:stretch>
            <a:fillRect/>
          </a:stretch>
        </p:blipFill>
        <p:spPr>
          <a:xfrm>
            <a:off x="1219005" y="3136605"/>
            <a:ext cx="3597543" cy="2277954"/>
          </a:xfrm>
          <a:prstGeom prst="rect">
            <a:avLst/>
          </a:prstGeom>
        </p:spPr>
      </p:pic>
    </p:spTree>
    <p:extLst>
      <p:ext uri="{BB962C8B-B14F-4D97-AF65-F5344CB8AC3E}">
        <p14:creationId xmlns="" xmlns:p14="http://schemas.microsoft.com/office/powerpoint/2010/main" val="36707249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6610" y="830572"/>
            <a:ext cx="5778554" cy="2046714"/>
          </a:xfrm>
          <a:prstGeom prst="rect">
            <a:avLst/>
          </a:prstGeom>
        </p:spPr>
        <p:txBody>
          <a:bodyPr wrap="square">
            <a:spAutoFit/>
          </a:bodyPr>
          <a:lstStyle/>
          <a:p>
            <a:pPr>
              <a:spcAft>
                <a:spcPts val="1800"/>
              </a:spcAft>
            </a:pPr>
            <a:r>
              <a:rPr lang="en-US" sz="1400" dirty="0" smtClean="0">
                <a:solidFill>
                  <a:srgbClr val="92D050"/>
                </a:solidFill>
                <a:sym typeface="Wingdings" pitchFamily="2" charset="2"/>
              </a:rPr>
              <a:t> </a:t>
            </a:r>
            <a:r>
              <a:rPr lang="en-US" sz="1400" dirty="0" smtClean="0">
                <a:solidFill>
                  <a:schemeClr val="bg1"/>
                </a:solidFill>
              </a:rPr>
              <a:t>Elasticsearch </a:t>
            </a:r>
            <a:r>
              <a:rPr lang="en-US" sz="1400" dirty="0">
                <a:solidFill>
                  <a:schemeClr val="bg1"/>
                </a:solidFill>
              </a:rPr>
              <a:t>allows you to start small, but will grow with your </a:t>
            </a:r>
            <a:r>
              <a:rPr lang="en-US" sz="1400" dirty="0" smtClean="0">
                <a:solidFill>
                  <a:schemeClr val="bg1"/>
                </a:solidFill>
              </a:rPr>
              <a:t>  business</a:t>
            </a:r>
            <a:r>
              <a:rPr lang="en-US" sz="1400" dirty="0">
                <a:solidFill>
                  <a:schemeClr val="bg1"/>
                </a:solidFill>
              </a:rPr>
              <a:t>. It is built to scale horizontally out of the box. As you need more capacity, just add more nodes, and let the cluster reorganize itself to take advantage of the extra hardware.</a:t>
            </a:r>
          </a:p>
          <a:p>
            <a:pPr>
              <a:spcAft>
                <a:spcPts val="1800"/>
              </a:spcAft>
            </a:pPr>
            <a:r>
              <a:rPr lang="en-US" sz="1400" dirty="0">
                <a:solidFill>
                  <a:srgbClr val="92D050"/>
                </a:solidFill>
                <a:sym typeface="Wingdings" pitchFamily="2" charset="2"/>
              </a:rPr>
              <a:t> </a:t>
            </a:r>
            <a:r>
              <a:rPr lang="en-US" sz="1400" dirty="0" smtClean="0">
                <a:solidFill>
                  <a:schemeClr val="bg1"/>
                </a:solidFill>
              </a:rPr>
              <a:t>One </a:t>
            </a:r>
            <a:r>
              <a:rPr lang="en-US" sz="1400" dirty="0">
                <a:solidFill>
                  <a:schemeClr val="bg1"/>
                </a:solidFill>
              </a:rPr>
              <a:t>server can hold one or more parts of one or more indexes, and whenever new nodes are introduced to the cluster they are just being added to the party. Every such index, or part of it, is called a shard, and Elasticsearch shards can be moved around the cluster very easily.</a:t>
            </a:r>
          </a:p>
        </p:txBody>
      </p:sp>
      <p:grpSp>
        <p:nvGrpSpPr>
          <p:cNvPr id="9" name="Group 8"/>
          <p:cNvGrpSpPr/>
          <p:nvPr/>
        </p:nvGrpSpPr>
        <p:grpSpPr>
          <a:xfrm>
            <a:off x="254760" y="302681"/>
            <a:ext cx="6249949" cy="2716202"/>
            <a:chOff x="768798" y="-1273399"/>
            <a:chExt cx="7362859" cy="3965710"/>
          </a:xfrm>
        </p:grpSpPr>
        <p:sp>
          <p:nvSpPr>
            <p:cNvPr id="1271" name="Rectangle 1270"/>
            <p:cNvSpPr/>
            <p:nvPr/>
          </p:nvSpPr>
          <p:spPr>
            <a:xfrm>
              <a:off x="768798" y="-1273399"/>
              <a:ext cx="4563576"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smtClean="0">
                  <a:solidFill>
                    <a:srgbClr val="92D050"/>
                  </a:solidFill>
                </a:rPr>
                <a:t>Easy to Scale (Distributed)</a:t>
              </a:r>
              <a:endParaRPr lang="en-US" dirty="0">
                <a:solidFill>
                  <a:srgbClr val="92D050"/>
                </a:solidFill>
              </a:endParaRPr>
            </a:p>
          </p:txBody>
        </p:sp>
        <p:sp>
          <p:nvSpPr>
            <p:cNvPr id="8" name="Rectangle 7"/>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pic>
        <p:nvPicPr>
          <p:cNvPr id="10" name="Picture 9"/>
          <p:cNvPicPr>
            <a:picLocks noChangeAspect="1"/>
          </p:cNvPicPr>
          <p:nvPr/>
        </p:nvPicPr>
        <p:blipFill>
          <a:blip r:embed="rId3" cstate="print"/>
          <a:stretch>
            <a:fillRect/>
          </a:stretch>
        </p:blipFill>
        <p:spPr>
          <a:xfrm>
            <a:off x="6504709" y="819385"/>
            <a:ext cx="3714750" cy="2009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273" name="Group 1272"/>
          <p:cNvGrpSpPr/>
          <p:nvPr/>
        </p:nvGrpSpPr>
        <p:grpSpPr>
          <a:xfrm>
            <a:off x="4717474" y="3257874"/>
            <a:ext cx="6995732" cy="2716202"/>
            <a:chOff x="768798" y="-1273399"/>
            <a:chExt cx="7362859" cy="3965710"/>
          </a:xfrm>
        </p:grpSpPr>
        <p:sp>
          <p:nvSpPr>
            <p:cNvPr id="1309" name="Rectangle 1308"/>
            <p:cNvSpPr/>
            <p:nvPr/>
          </p:nvSpPr>
          <p:spPr>
            <a:xfrm>
              <a:off x="768798" y="-1273399"/>
              <a:ext cx="4563576"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err="1" smtClean="0">
                  <a:solidFill>
                    <a:srgbClr val="92D050"/>
                  </a:solidFill>
                </a:rPr>
                <a:t>RESTful</a:t>
              </a:r>
              <a:r>
                <a:rPr lang="en-US" dirty="0" smtClean="0">
                  <a:solidFill>
                    <a:srgbClr val="92D050"/>
                  </a:solidFill>
                </a:rPr>
                <a:t> API</a:t>
              </a:r>
              <a:endParaRPr lang="en-US" dirty="0">
                <a:solidFill>
                  <a:srgbClr val="92D050"/>
                </a:solidFill>
              </a:endParaRPr>
            </a:p>
          </p:txBody>
        </p:sp>
        <p:sp>
          <p:nvSpPr>
            <p:cNvPr id="1310" name="Rectangle 1309"/>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sp>
        <p:nvSpPr>
          <p:cNvPr id="1311" name="Rectangle 1310"/>
          <p:cNvSpPr/>
          <p:nvPr/>
        </p:nvSpPr>
        <p:spPr>
          <a:xfrm>
            <a:off x="4717474" y="3929603"/>
            <a:ext cx="6524336" cy="1184940"/>
          </a:xfrm>
          <a:prstGeom prst="rect">
            <a:avLst/>
          </a:prstGeom>
        </p:spPr>
        <p:txBody>
          <a:bodyPr wrap="square">
            <a:spAutoFit/>
          </a:bodyPr>
          <a:lstStyle/>
          <a:p>
            <a:pPr>
              <a:spcAft>
                <a:spcPts val="1800"/>
              </a:spcAft>
            </a:pPr>
            <a:r>
              <a:rPr lang="en-US" sz="1400" dirty="0" smtClean="0">
                <a:solidFill>
                  <a:srgbClr val="92D050"/>
                </a:solidFill>
                <a:sym typeface="Wingdings" pitchFamily="2" charset="2"/>
              </a:rPr>
              <a:t> </a:t>
            </a:r>
            <a:r>
              <a:rPr lang="en-US" sz="1400" dirty="0" smtClean="0">
                <a:solidFill>
                  <a:schemeClr val="bg1"/>
                </a:solidFill>
              </a:rPr>
              <a:t>Elasticsearch </a:t>
            </a:r>
            <a:r>
              <a:rPr lang="en-US" sz="1400" dirty="0">
                <a:solidFill>
                  <a:schemeClr val="bg1"/>
                </a:solidFill>
              </a:rPr>
              <a:t>is API driven. Almost any action can be performed using a simple </a:t>
            </a:r>
            <a:r>
              <a:rPr lang="en-US" sz="1400" dirty="0" err="1">
                <a:solidFill>
                  <a:schemeClr val="bg1"/>
                </a:solidFill>
              </a:rPr>
              <a:t>RESTful</a:t>
            </a:r>
            <a:r>
              <a:rPr lang="en-US" sz="1400" dirty="0">
                <a:solidFill>
                  <a:schemeClr val="bg1"/>
                </a:solidFill>
              </a:rPr>
              <a:t> API using JSON over HTTP.  An API already exists in the language of your choice.</a:t>
            </a:r>
          </a:p>
          <a:p>
            <a:pPr>
              <a:spcAft>
                <a:spcPts val="1800"/>
              </a:spcAft>
            </a:pPr>
            <a:r>
              <a:rPr lang="en-US" sz="1400" dirty="0">
                <a:solidFill>
                  <a:srgbClr val="92D050"/>
                </a:solidFill>
                <a:sym typeface="Wingdings" pitchFamily="2" charset="2"/>
              </a:rPr>
              <a:t> </a:t>
            </a:r>
            <a:r>
              <a:rPr lang="en-US" sz="1400" dirty="0" smtClean="0">
                <a:solidFill>
                  <a:schemeClr val="bg1"/>
                </a:solidFill>
              </a:rPr>
              <a:t>Responses </a:t>
            </a:r>
            <a:r>
              <a:rPr lang="en-US" sz="1400" dirty="0">
                <a:solidFill>
                  <a:schemeClr val="bg1"/>
                </a:solidFill>
              </a:rPr>
              <a:t>are always in JSON, which is both machine and human </a:t>
            </a:r>
            <a:r>
              <a:rPr lang="en-US" sz="1400" dirty="0" smtClean="0">
                <a:solidFill>
                  <a:schemeClr val="bg1"/>
                </a:solidFill>
              </a:rPr>
              <a:t>readable.</a:t>
            </a:r>
            <a:endParaRPr lang="en-US" sz="1400" dirty="0">
              <a:solidFill>
                <a:schemeClr val="bg1"/>
              </a:solidFill>
            </a:endParaRPr>
          </a:p>
        </p:txBody>
      </p:sp>
      <p:pic>
        <p:nvPicPr>
          <p:cNvPr id="11" name="Picture 2" descr="RESTful API"/>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6608" y="3427055"/>
            <a:ext cx="3741935" cy="2057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1602065172"/>
      </p:ext>
    </p:extLst>
  </p:cSld>
  <p:clrMapOvr>
    <a:masterClrMapping/>
  </p:clrMapOvr>
  <mc:AlternateContent xmlns:mc="http://schemas.openxmlformats.org/markup-compatibility/2006">
    <mc:Choice xmlns=""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 presetClass="entr" presetSubtype="4" fill="hold" nodeType="after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73"/>
                                        </p:tgtEl>
                                        <p:attrNameLst>
                                          <p:attrName>style.visibility</p:attrName>
                                        </p:attrNameLst>
                                      </p:cBhvr>
                                      <p:to>
                                        <p:strVal val="visible"/>
                                      </p:to>
                                    </p:set>
                                    <p:animEffect transition="in" filter="fade">
                                      <p:cBhvr>
                                        <p:cTn id="21" dur="500"/>
                                        <p:tgtEl>
                                          <p:spTgt spid="127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11"/>
                                        </p:tgtEl>
                                        <p:attrNameLst>
                                          <p:attrName>style.visibility</p:attrName>
                                        </p:attrNameLst>
                                      </p:cBhvr>
                                      <p:to>
                                        <p:strVal val="visible"/>
                                      </p:to>
                                    </p:set>
                                    <p:animEffect transition="in" filter="fade">
                                      <p:cBhvr>
                                        <p:cTn id="25" dur="500"/>
                                        <p:tgtEl>
                                          <p:spTgt spid="1311"/>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06610" y="830572"/>
            <a:ext cx="5778554" cy="1615827"/>
          </a:xfrm>
          <a:prstGeom prst="rect">
            <a:avLst/>
          </a:prstGeom>
        </p:spPr>
        <p:txBody>
          <a:bodyPr wrap="square">
            <a:spAutoFit/>
          </a:bodyPr>
          <a:lstStyle/>
          <a:p>
            <a:pPr>
              <a:spcAft>
                <a:spcPts val="1800"/>
              </a:spcAft>
            </a:pPr>
            <a:r>
              <a:rPr lang="en-US" sz="1400" dirty="0" smtClean="0">
                <a:solidFill>
                  <a:srgbClr val="92D050"/>
                </a:solidFill>
                <a:sym typeface="Wingdings" pitchFamily="2" charset="2"/>
              </a:rPr>
              <a:t> </a:t>
            </a:r>
            <a:r>
              <a:rPr lang="en-US" sz="1400" dirty="0">
                <a:solidFill>
                  <a:schemeClr val="bg1"/>
                </a:solidFill>
              </a:rPr>
              <a:t>Apache Lucene is a high performance, full-featured Information Retrieval library, written in Java. Elasticsearch uses Lucene internally to build its state of the art distributed search and analytics capabilities.</a:t>
            </a:r>
          </a:p>
          <a:p>
            <a:pPr>
              <a:spcAft>
                <a:spcPts val="1800"/>
              </a:spcAft>
            </a:pPr>
            <a:r>
              <a:rPr lang="en-US" sz="1400" dirty="0">
                <a:solidFill>
                  <a:srgbClr val="92D050"/>
                </a:solidFill>
                <a:sym typeface="Wingdings" pitchFamily="2" charset="2"/>
              </a:rPr>
              <a:t> </a:t>
            </a:r>
            <a:r>
              <a:rPr lang="en-US" sz="1400" dirty="0" smtClean="0">
                <a:solidFill>
                  <a:schemeClr val="bg1"/>
                </a:solidFill>
              </a:rPr>
              <a:t>Since </a:t>
            </a:r>
            <a:r>
              <a:rPr lang="en-US" sz="1400" dirty="0">
                <a:solidFill>
                  <a:schemeClr val="bg1"/>
                </a:solidFill>
              </a:rPr>
              <a:t>Lucene is a stable, proven technology, and continuously being added with more features and best practices, having Lucene as the underlying engine that powers </a:t>
            </a:r>
            <a:r>
              <a:rPr lang="en-US" sz="1400" dirty="0" smtClean="0">
                <a:solidFill>
                  <a:schemeClr val="bg1"/>
                </a:solidFill>
              </a:rPr>
              <a:t>Elasticsearch.</a:t>
            </a:r>
            <a:endParaRPr lang="en-US" sz="1400" dirty="0">
              <a:solidFill>
                <a:schemeClr val="bg1"/>
              </a:solidFill>
            </a:endParaRPr>
          </a:p>
        </p:txBody>
      </p:sp>
      <p:grpSp>
        <p:nvGrpSpPr>
          <p:cNvPr id="63" name="Group 62"/>
          <p:cNvGrpSpPr/>
          <p:nvPr/>
        </p:nvGrpSpPr>
        <p:grpSpPr>
          <a:xfrm>
            <a:off x="254760" y="302681"/>
            <a:ext cx="6249949" cy="2716202"/>
            <a:chOff x="768798" y="-1273399"/>
            <a:chExt cx="7362859" cy="3965710"/>
          </a:xfrm>
        </p:grpSpPr>
        <p:sp>
          <p:nvSpPr>
            <p:cNvPr id="64" name="Rectangle 63"/>
            <p:cNvSpPr/>
            <p:nvPr/>
          </p:nvSpPr>
          <p:spPr>
            <a:xfrm>
              <a:off x="768798" y="-1273399"/>
              <a:ext cx="5171686"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a:solidFill>
                    <a:srgbClr val="92D050"/>
                  </a:solidFill>
                </a:rPr>
                <a:t>Build on top of Apache Lucene</a:t>
              </a:r>
            </a:p>
          </p:txBody>
        </p:sp>
        <p:sp>
          <p:nvSpPr>
            <p:cNvPr id="65" name="Rectangle 64"/>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grpSp>
        <p:nvGrpSpPr>
          <p:cNvPr id="67" name="Group 66"/>
          <p:cNvGrpSpPr/>
          <p:nvPr/>
        </p:nvGrpSpPr>
        <p:grpSpPr>
          <a:xfrm>
            <a:off x="4717474" y="3257874"/>
            <a:ext cx="6995732" cy="2716202"/>
            <a:chOff x="768798" y="-1273399"/>
            <a:chExt cx="7362859" cy="3965710"/>
          </a:xfrm>
        </p:grpSpPr>
        <p:sp>
          <p:nvSpPr>
            <p:cNvPr id="68" name="Rectangle 67"/>
            <p:cNvSpPr/>
            <p:nvPr/>
          </p:nvSpPr>
          <p:spPr>
            <a:xfrm>
              <a:off x="768798" y="-1273399"/>
              <a:ext cx="4563576"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a:solidFill>
                    <a:srgbClr val="92D050"/>
                  </a:solidFill>
                </a:rPr>
                <a:t>Excellent Query DSL</a:t>
              </a:r>
            </a:p>
          </p:txBody>
        </p:sp>
        <p:sp>
          <p:nvSpPr>
            <p:cNvPr id="69" name="Rectangle 68"/>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sp>
        <p:nvSpPr>
          <p:cNvPr id="70" name="Rectangle 69"/>
          <p:cNvSpPr/>
          <p:nvPr/>
        </p:nvSpPr>
        <p:spPr>
          <a:xfrm>
            <a:off x="4717474" y="3929603"/>
            <a:ext cx="6524336" cy="2277547"/>
          </a:xfrm>
          <a:prstGeom prst="rect">
            <a:avLst/>
          </a:prstGeom>
        </p:spPr>
        <p:txBody>
          <a:bodyPr wrap="square">
            <a:spAutoFit/>
          </a:bodyPr>
          <a:lstStyle/>
          <a:p>
            <a:pPr>
              <a:spcAft>
                <a:spcPts val="1800"/>
              </a:spcAft>
            </a:pPr>
            <a:r>
              <a:rPr lang="en-US" sz="1400" dirty="0" smtClean="0">
                <a:solidFill>
                  <a:srgbClr val="92D050"/>
                </a:solidFill>
                <a:sym typeface="Wingdings" pitchFamily="2" charset="2"/>
              </a:rPr>
              <a:t> </a:t>
            </a:r>
            <a:r>
              <a:rPr lang="en-US" sz="1400" dirty="0" smtClean="0">
                <a:solidFill>
                  <a:schemeClr val="bg1"/>
                </a:solidFill>
              </a:rPr>
              <a:t>The </a:t>
            </a:r>
            <a:r>
              <a:rPr lang="en-US" sz="1400" dirty="0">
                <a:solidFill>
                  <a:schemeClr val="bg1"/>
                </a:solidFill>
              </a:rPr>
              <a:t>REST API exposes a very complex and capable query DSL, that is very easy to use. Every query is just a JSON object that can practically contain any type of query, or even several of them combined</a:t>
            </a:r>
            <a:r>
              <a:rPr lang="en-US" sz="1400" dirty="0" smtClean="0">
                <a:solidFill>
                  <a:schemeClr val="bg1"/>
                </a:solidFill>
              </a:rPr>
              <a:t>. </a:t>
            </a:r>
          </a:p>
          <a:p>
            <a:pPr>
              <a:spcAft>
                <a:spcPts val="1800"/>
              </a:spcAft>
            </a:pPr>
            <a:r>
              <a:rPr lang="en-US" sz="1400" dirty="0">
                <a:solidFill>
                  <a:srgbClr val="92D050"/>
                </a:solidFill>
                <a:sym typeface="Wingdings" pitchFamily="2" charset="2"/>
              </a:rPr>
              <a:t> </a:t>
            </a:r>
            <a:r>
              <a:rPr lang="en-US" sz="1400" dirty="0" smtClean="0">
                <a:solidFill>
                  <a:schemeClr val="bg1"/>
                </a:solidFill>
              </a:rPr>
              <a:t>Using </a:t>
            </a:r>
            <a:r>
              <a:rPr lang="en-US" sz="1400" dirty="0">
                <a:solidFill>
                  <a:schemeClr val="bg1"/>
                </a:solidFill>
              </a:rPr>
              <a:t>filtered queries, with some queries expressed as Lucene filters, helps leverage caching and thus speed up common queries, or complex queries with parts that can be reused</a:t>
            </a:r>
            <a:r>
              <a:rPr lang="en-US" sz="1400" dirty="0" smtClean="0">
                <a:solidFill>
                  <a:schemeClr val="bg1"/>
                </a:solidFill>
              </a:rPr>
              <a:t>.</a:t>
            </a:r>
          </a:p>
          <a:p>
            <a:pPr>
              <a:spcAft>
                <a:spcPts val="1800"/>
              </a:spcAft>
            </a:pPr>
            <a:r>
              <a:rPr lang="en-US" sz="1400" dirty="0">
                <a:solidFill>
                  <a:srgbClr val="92D050"/>
                </a:solidFill>
                <a:sym typeface="Wingdings" pitchFamily="2" charset="2"/>
              </a:rPr>
              <a:t> </a:t>
            </a:r>
            <a:r>
              <a:rPr lang="en-US" sz="1400" dirty="0" smtClean="0">
                <a:solidFill>
                  <a:schemeClr val="bg1"/>
                </a:solidFill>
              </a:rPr>
              <a:t>Faceting</a:t>
            </a:r>
            <a:r>
              <a:rPr lang="en-US" sz="1400" dirty="0">
                <a:solidFill>
                  <a:schemeClr val="bg1"/>
                </a:solidFill>
              </a:rPr>
              <a:t>, another very common search feature, is just something that upon-request is accompanied to search results, and then is ready for you to use.</a:t>
            </a:r>
          </a:p>
        </p:txBody>
      </p:sp>
      <p:pic>
        <p:nvPicPr>
          <p:cNvPr id="2054" name="Picture 6" descr="Build on top of Apache Lucen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07560" y="830572"/>
            <a:ext cx="3398116" cy="1730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3537617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610" y="830572"/>
            <a:ext cx="5778554" cy="1400383"/>
          </a:xfrm>
          <a:prstGeom prst="rect">
            <a:avLst/>
          </a:prstGeom>
        </p:spPr>
        <p:txBody>
          <a:bodyPr wrap="square">
            <a:spAutoFit/>
          </a:bodyPr>
          <a:lstStyle/>
          <a:p>
            <a:pPr>
              <a:spcAft>
                <a:spcPts val="1800"/>
              </a:spcAft>
            </a:pPr>
            <a:r>
              <a:rPr lang="en-US" sz="1400" dirty="0" smtClean="0">
                <a:solidFill>
                  <a:srgbClr val="92D050"/>
                </a:solidFill>
                <a:sym typeface="Wingdings" pitchFamily="2" charset="2"/>
              </a:rPr>
              <a:t> </a:t>
            </a:r>
            <a:r>
              <a:rPr lang="en-US" sz="1400" dirty="0" smtClean="0">
                <a:solidFill>
                  <a:schemeClr val="bg1"/>
                </a:solidFill>
              </a:rPr>
              <a:t>You </a:t>
            </a:r>
            <a:r>
              <a:rPr lang="en-US" sz="1400" dirty="0">
                <a:solidFill>
                  <a:schemeClr val="bg1"/>
                </a:solidFill>
              </a:rPr>
              <a:t>can host multiple indexes on one Elasticsearch installation - node or cluster. Each index can have multiple "types", which are essentially completely different indexes. </a:t>
            </a:r>
          </a:p>
          <a:p>
            <a:pPr>
              <a:spcAft>
                <a:spcPts val="1800"/>
              </a:spcAft>
            </a:pPr>
            <a:r>
              <a:rPr lang="en-US" sz="1400" dirty="0">
                <a:solidFill>
                  <a:srgbClr val="92D050"/>
                </a:solidFill>
                <a:sym typeface="Wingdings" pitchFamily="2" charset="2"/>
              </a:rPr>
              <a:t> </a:t>
            </a:r>
            <a:r>
              <a:rPr lang="en-US" sz="1400" dirty="0" smtClean="0">
                <a:solidFill>
                  <a:schemeClr val="bg1"/>
                </a:solidFill>
              </a:rPr>
              <a:t>The </a:t>
            </a:r>
            <a:r>
              <a:rPr lang="en-US" sz="1400" dirty="0">
                <a:solidFill>
                  <a:schemeClr val="bg1"/>
                </a:solidFill>
              </a:rPr>
              <a:t>nice thing is you can query multiple types and multiple indexes with one simple query. This opens quite a lot of options.</a:t>
            </a:r>
          </a:p>
        </p:txBody>
      </p:sp>
      <p:grpSp>
        <p:nvGrpSpPr>
          <p:cNvPr id="5" name="Group 4"/>
          <p:cNvGrpSpPr/>
          <p:nvPr/>
        </p:nvGrpSpPr>
        <p:grpSpPr>
          <a:xfrm>
            <a:off x="254760" y="302681"/>
            <a:ext cx="6249949" cy="2716202"/>
            <a:chOff x="768798" y="-1273399"/>
            <a:chExt cx="7362859" cy="3965710"/>
          </a:xfrm>
        </p:grpSpPr>
        <p:sp>
          <p:nvSpPr>
            <p:cNvPr id="6" name="Rectangle 5"/>
            <p:cNvSpPr/>
            <p:nvPr/>
          </p:nvSpPr>
          <p:spPr>
            <a:xfrm>
              <a:off x="768798" y="-1273399"/>
              <a:ext cx="4563576"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a:solidFill>
                    <a:srgbClr val="92D050"/>
                  </a:solidFill>
                </a:rPr>
                <a:t>Multi-tenancy</a:t>
              </a:r>
            </a:p>
          </p:txBody>
        </p:sp>
        <p:sp>
          <p:nvSpPr>
            <p:cNvPr id="7" name="Rectangle 6"/>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grpSp>
        <p:nvGrpSpPr>
          <p:cNvPr id="9" name="Group 8"/>
          <p:cNvGrpSpPr/>
          <p:nvPr/>
        </p:nvGrpSpPr>
        <p:grpSpPr>
          <a:xfrm>
            <a:off x="4717474" y="3257874"/>
            <a:ext cx="6995732" cy="2716202"/>
            <a:chOff x="768798" y="-1273399"/>
            <a:chExt cx="7362859" cy="3965710"/>
          </a:xfrm>
        </p:grpSpPr>
        <p:sp>
          <p:nvSpPr>
            <p:cNvPr id="10" name="Rectangle 9"/>
            <p:cNvSpPr/>
            <p:nvPr/>
          </p:nvSpPr>
          <p:spPr>
            <a:xfrm>
              <a:off x="768798" y="-1273399"/>
              <a:ext cx="7064791"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a:solidFill>
                    <a:srgbClr val="92D050"/>
                  </a:solidFill>
                </a:rPr>
                <a:t>Support for advanced search features (Full Text)</a:t>
              </a:r>
            </a:p>
          </p:txBody>
        </p:sp>
        <p:sp>
          <p:nvSpPr>
            <p:cNvPr id="11" name="Rectangle 10"/>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sp>
        <p:nvSpPr>
          <p:cNvPr id="12" name="Rectangle 11"/>
          <p:cNvSpPr/>
          <p:nvPr/>
        </p:nvSpPr>
        <p:spPr>
          <a:xfrm>
            <a:off x="4717474" y="3929603"/>
            <a:ext cx="6524336" cy="1846659"/>
          </a:xfrm>
          <a:prstGeom prst="rect">
            <a:avLst/>
          </a:prstGeom>
        </p:spPr>
        <p:txBody>
          <a:bodyPr wrap="square">
            <a:spAutoFit/>
          </a:bodyPr>
          <a:lstStyle/>
          <a:p>
            <a:pPr>
              <a:spcAft>
                <a:spcPts val="1800"/>
              </a:spcAft>
            </a:pPr>
            <a:r>
              <a:rPr lang="en-US" sz="1400" dirty="0">
                <a:solidFill>
                  <a:srgbClr val="92D050"/>
                </a:solidFill>
                <a:sym typeface="Wingdings" pitchFamily="2" charset="2"/>
              </a:rPr>
              <a:t> </a:t>
            </a:r>
            <a:r>
              <a:rPr lang="en-US" sz="1400" dirty="0" smtClean="0">
                <a:solidFill>
                  <a:schemeClr val="bg1"/>
                </a:solidFill>
              </a:rPr>
              <a:t>Elasticsearch </a:t>
            </a:r>
            <a:r>
              <a:rPr lang="en-US" sz="1400" dirty="0">
                <a:solidFill>
                  <a:schemeClr val="bg1"/>
                </a:solidFill>
              </a:rPr>
              <a:t>uses Lucene under the covers to provide the most powerful full text search capabilities available in any open source product. </a:t>
            </a:r>
            <a:endParaRPr lang="en-US" sz="1400" dirty="0" smtClean="0">
              <a:solidFill>
                <a:schemeClr val="bg1"/>
              </a:solidFill>
            </a:endParaRPr>
          </a:p>
          <a:p>
            <a:pPr>
              <a:spcAft>
                <a:spcPts val="1800"/>
              </a:spcAft>
            </a:pPr>
            <a:r>
              <a:rPr lang="en-US" sz="1400" dirty="0">
                <a:solidFill>
                  <a:srgbClr val="92D050"/>
                </a:solidFill>
                <a:sym typeface="Wingdings" pitchFamily="2" charset="2"/>
              </a:rPr>
              <a:t> </a:t>
            </a:r>
            <a:r>
              <a:rPr lang="en-US" sz="1400" dirty="0" smtClean="0">
                <a:solidFill>
                  <a:schemeClr val="bg1"/>
                </a:solidFill>
              </a:rPr>
              <a:t>Search </a:t>
            </a:r>
            <a:r>
              <a:rPr lang="en-US" sz="1400" dirty="0">
                <a:solidFill>
                  <a:schemeClr val="bg1"/>
                </a:solidFill>
              </a:rPr>
              <a:t>comes with multi-language support, a powerful query language, support for geolocation, context aware did-you-mean suggestions, autocomplete and search snippets.</a:t>
            </a:r>
          </a:p>
          <a:p>
            <a:pPr>
              <a:spcAft>
                <a:spcPts val="1800"/>
              </a:spcAft>
            </a:pPr>
            <a:r>
              <a:rPr lang="en-US" sz="1400" dirty="0">
                <a:solidFill>
                  <a:srgbClr val="92D050"/>
                </a:solidFill>
                <a:sym typeface="Wingdings" pitchFamily="2" charset="2"/>
              </a:rPr>
              <a:t> </a:t>
            </a:r>
            <a:r>
              <a:rPr lang="en-US" sz="1400" dirty="0" smtClean="0">
                <a:solidFill>
                  <a:schemeClr val="bg1"/>
                </a:solidFill>
              </a:rPr>
              <a:t>script </a:t>
            </a:r>
            <a:r>
              <a:rPr lang="en-US" sz="1400" dirty="0">
                <a:solidFill>
                  <a:schemeClr val="bg1"/>
                </a:solidFill>
              </a:rPr>
              <a:t>support in filters and </a:t>
            </a:r>
            <a:r>
              <a:rPr lang="en-US" sz="1400" dirty="0" smtClean="0">
                <a:solidFill>
                  <a:schemeClr val="bg1"/>
                </a:solidFill>
              </a:rPr>
              <a:t>scorers</a:t>
            </a:r>
            <a:endParaRPr lang="en-US" sz="1400" dirty="0">
              <a:solidFill>
                <a:schemeClr val="bg1"/>
              </a:solidFill>
            </a:endParaRPr>
          </a:p>
        </p:txBody>
      </p:sp>
      <p:pic>
        <p:nvPicPr>
          <p:cNvPr id="3074" name="Picture 2" descr="Multi-tenanc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04709" y="938013"/>
            <a:ext cx="4419600" cy="1181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4" name="Picture 13"/>
          <p:cNvPicPr>
            <a:picLocks noChangeAspect="1"/>
          </p:cNvPicPr>
          <p:nvPr/>
        </p:nvPicPr>
        <p:blipFill>
          <a:blip r:embed="rId3" cstate="print"/>
          <a:stretch>
            <a:fillRect/>
          </a:stretch>
        </p:blipFill>
        <p:spPr>
          <a:xfrm>
            <a:off x="632002" y="4614123"/>
            <a:ext cx="3600450" cy="561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81079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ppt_x"/>
                                          </p:val>
                                        </p:tav>
                                        <p:tav tm="100000">
                                          <p:val>
                                            <p:strVal val="#ppt_x"/>
                                          </p:val>
                                        </p:tav>
                                      </p:tavLst>
                                    </p:anim>
                                    <p:anim calcmode="lin" valueType="num">
                                      <p:cBhvr additive="base">
                                        <p:cTn id="1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609" y="830572"/>
            <a:ext cx="8884227" cy="2062103"/>
          </a:xfrm>
          <a:prstGeom prst="rect">
            <a:avLst/>
          </a:prstGeom>
        </p:spPr>
        <p:txBody>
          <a:bodyPr wrap="square">
            <a:spAutoFit/>
          </a:bodyPr>
          <a:lstStyle/>
          <a:p>
            <a:pPr>
              <a:spcAft>
                <a:spcPts val="1800"/>
              </a:spcAft>
            </a:pPr>
            <a:r>
              <a:rPr lang="en-US" sz="1400" dirty="0" smtClean="0">
                <a:solidFill>
                  <a:srgbClr val="92D050"/>
                </a:solidFill>
                <a:sym typeface="Wingdings" pitchFamily="2" charset="2"/>
              </a:rPr>
              <a:t> </a:t>
            </a:r>
            <a:r>
              <a:rPr lang="en-US" sz="1400" dirty="0" smtClean="0">
                <a:solidFill>
                  <a:schemeClr val="bg1"/>
                </a:solidFill>
              </a:rPr>
              <a:t>Many </a:t>
            </a:r>
            <a:r>
              <a:rPr lang="en-US" sz="1400" dirty="0">
                <a:solidFill>
                  <a:schemeClr val="bg1"/>
                </a:solidFill>
              </a:rPr>
              <a:t>of Elasticsearch configurations can be changed while Elasticsearch is running, but some will require a restart (and in some cases </a:t>
            </a:r>
            <a:r>
              <a:rPr lang="en-US" sz="1400" dirty="0" err="1">
                <a:solidFill>
                  <a:schemeClr val="bg1"/>
                </a:solidFill>
              </a:rPr>
              <a:t>reindexing</a:t>
            </a:r>
            <a:r>
              <a:rPr lang="en-US" sz="1400" dirty="0">
                <a:solidFill>
                  <a:schemeClr val="bg1"/>
                </a:solidFill>
              </a:rPr>
              <a:t>). Most configurations can be changed using the REST API too. </a:t>
            </a:r>
          </a:p>
          <a:p>
            <a:pPr>
              <a:spcAft>
                <a:spcPts val="1800"/>
              </a:spcAft>
            </a:pPr>
            <a:r>
              <a:rPr lang="en-US" sz="1400" dirty="0">
                <a:solidFill>
                  <a:srgbClr val="92D050"/>
                </a:solidFill>
                <a:sym typeface="Wingdings" pitchFamily="2" charset="2"/>
              </a:rPr>
              <a:t> </a:t>
            </a:r>
            <a:r>
              <a:rPr lang="en-US" sz="1400" dirty="0" smtClean="0">
                <a:solidFill>
                  <a:schemeClr val="bg1"/>
                </a:solidFill>
              </a:rPr>
              <a:t>Elasticsearch </a:t>
            </a:r>
            <a:r>
              <a:rPr lang="en-US" sz="1400" dirty="0">
                <a:solidFill>
                  <a:schemeClr val="bg1"/>
                </a:solidFill>
              </a:rPr>
              <a:t>has several extension points - namely site plugins (let you serve static content from ES - like monitoring </a:t>
            </a:r>
            <a:r>
              <a:rPr lang="en-US" sz="1400" dirty="0" err="1">
                <a:solidFill>
                  <a:schemeClr val="bg1"/>
                </a:solidFill>
              </a:rPr>
              <a:t>javascript</a:t>
            </a:r>
            <a:r>
              <a:rPr lang="en-US" sz="1400" dirty="0">
                <a:solidFill>
                  <a:schemeClr val="bg1"/>
                </a:solidFill>
              </a:rPr>
              <a:t> apps), rivers (for feeding data into Elasticsearch), and plugins that let you add modules or components within Elasticsearch itself. This allows you to switch almost every part of Elasticsearch if so you choose, fairly easily</a:t>
            </a:r>
            <a:r>
              <a:rPr lang="en-US" sz="1400" dirty="0" smtClean="0">
                <a:solidFill>
                  <a:schemeClr val="bg1"/>
                </a:solidFill>
              </a:rPr>
              <a:t>.</a:t>
            </a:r>
          </a:p>
          <a:p>
            <a:pPr>
              <a:spcAft>
                <a:spcPts val="1800"/>
              </a:spcAft>
            </a:pPr>
            <a:r>
              <a:rPr lang="en-US" sz="1400" dirty="0">
                <a:solidFill>
                  <a:srgbClr val="92D050"/>
                </a:solidFill>
                <a:sym typeface="Wingdings" pitchFamily="2" charset="2"/>
              </a:rPr>
              <a:t> </a:t>
            </a:r>
            <a:r>
              <a:rPr lang="en-US" sz="1400" dirty="0" smtClean="0">
                <a:solidFill>
                  <a:schemeClr val="bg1"/>
                </a:solidFill>
              </a:rPr>
              <a:t>If </a:t>
            </a:r>
            <a:r>
              <a:rPr lang="en-US" sz="1400" dirty="0">
                <a:solidFill>
                  <a:schemeClr val="bg1"/>
                </a:solidFill>
              </a:rPr>
              <a:t>you need to create additional REST endpoints to your Elasticsearch cluster, that is easily done as well.</a:t>
            </a:r>
          </a:p>
        </p:txBody>
      </p:sp>
      <p:grpSp>
        <p:nvGrpSpPr>
          <p:cNvPr id="5" name="Group 4"/>
          <p:cNvGrpSpPr/>
          <p:nvPr/>
        </p:nvGrpSpPr>
        <p:grpSpPr>
          <a:xfrm>
            <a:off x="254760" y="302681"/>
            <a:ext cx="9006198" cy="2716202"/>
            <a:chOff x="768798" y="-1273399"/>
            <a:chExt cx="7362859" cy="3965710"/>
          </a:xfrm>
        </p:grpSpPr>
        <p:sp>
          <p:nvSpPr>
            <p:cNvPr id="6" name="Rectangle 5"/>
            <p:cNvSpPr/>
            <p:nvPr/>
          </p:nvSpPr>
          <p:spPr>
            <a:xfrm>
              <a:off x="768798" y="-1273399"/>
              <a:ext cx="5499351"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a:solidFill>
                    <a:srgbClr val="92D050"/>
                  </a:solidFill>
                </a:rPr>
                <a:t>Configurable and Extensible</a:t>
              </a:r>
            </a:p>
          </p:txBody>
        </p:sp>
        <p:sp>
          <p:nvSpPr>
            <p:cNvPr id="7" name="Rectangle 6"/>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grpSp>
        <p:nvGrpSpPr>
          <p:cNvPr id="8" name="Group 7"/>
          <p:cNvGrpSpPr/>
          <p:nvPr/>
        </p:nvGrpSpPr>
        <p:grpSpPr>
          <a:xfrm>
            <a:off x="4717474" y="3257874"/>
            <a:ext cx="6995732" cy="1633389"/>
            <a:chOff x="768798" y="-1273399"/>
            <a:chExt cx="7362859" cy="3965710"/>
          </a:xfrm>
        </p:grpSpPr>
        <p:sp>
          <p:nvSpPr>
            <p:cNvPr id="9" name="Rectangle 8"/>
            <p:cNvSpPr/>
            <p:nvPr/>
          </p:nvSpPr>
          <p:spPr>
            <a:xfrm>
              <a:off x="768798" y="-1273399"/>
              <a:ext cx="7064791"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a:solidFill>
                    <a:srgbClr val="92D050"/>
                  </a:solidFill>
                </a:rPr>
                <a:t>Document Oriented</a:t>
              </a:r>
            </a:p>
          </p:txBody>
        </p:sp>
        <p:sp>
          <p:nvSpPr>
            <p:cNvPr id="10" name="Rectangle 9"/>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sp>
        <p:nvSpPr>
          <p:cNvPr id="11" name="Rectangle 10"/>
          <p:cNvSpPr/>
          <p:nvPr/>
        </p:nvSpPr>
        <p:spPr>
          <a:xfrm>
            <a:off x="4717474" y="3827752"/>
            <a:ext cx="6524336" cy="738664"/>
          </a:xfrm>
          <a:prstGeom prst="rect">
            <a:avLst/>
          </a:prstGeom>
        </p:spPr>
        <p:txBody>
          <a:bodyPr wrap="square">
            <a:spAutoFit/>
          </a:bodyPr>
          <a:lstStyle/>
          <a:p>
            <a:pPr>
              <a:spcAft>
                <a:spcPts val="1800"/>
              </a:spcAft>
            </a:pPr>
            <a:r>
              <a:rPr lang="en-US" sz="1400" dirty="0">
                <a:solidFill>
                  <a:srgbClr val="92D050"/>
                </a:solidFill>
                <a:sym typeface="Wingdings" pitchFamily="2" charset="2"/>
              </a:rPr>
              <a:t> </a:t>
            </a:r>
            <a:r>
              <a:rPr lang="en-US" sz="1400" dirty="0" smtClean="0">
                <a:solidFill>
                  <a:schemeClr val="bg1"/>
                </a:solidFill>
              </a:rPr>
              <a:t>Store </a:t>
            </a:r>
            <a:r>
              <a:rPr lang="en-US" sz="1400" dirty="0">
                <a:solidFill>
                  <a:schemeClr val="bg1"/>
                </a:solidFill>
              </a:rPr>
              <a:t>complex real world entities in Elasticsearch as structured JSON documents. All fields are indexed by default, and all the indices can be used in a single query, to return results at breath taking speed. </a:t>
            </a:r>
            <a:endParaRPr lang="en-US" sz="1400" dirty="0" smtClean="0">
              <a:solidFill>
                <a:schemeClr val="bg1"/>
              </a:solidFill>
            </a:endParaRPr>
          </a:p>
        </p:txBody>
      </p:sp>
      <p:pic>
        <p:nvPicPr>
          <p:cNvPr id="14" name="Picture 13"/>
          <p:cNvPicPr>
            <a:picLocks noChangeAspect="1"/>
          </p:cNvPicPr>
          <p:nvPr/>
        </p:nvPicPr>
        <p:blipFill>
          <a:blip r:embed="rId2" cstate="print"/>
          <a:stretch>
            <a:fillRect/>
          </a:stretch>
        </p:blipFill>
        <p:spPr>
          <a:xfrm>
            <a:off x="254760" y="3385465"/>
            <a:ext cx="4381500" cy="1514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17"/>
          <p:cNvSpPr/>
          <p:nvPr/>
        </p:nvSpPr>
        <p:spPr>
          <a:xfrm>
            <a:off x="363681" y="5173434"/>
            <a:ext cx="6569695" cy="438592"/>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smtClean="0">
                <a:solidFill>
                  <a:srgbClr val="92D050"/>
                </a:solidFill>
              </a:rPr>
              <a:t>Per-operation Persistence</a:t>
            </a:r>
            <a:endParaRPr lang="en-US" dirty="0">
              <a:solidFill>
                <a:srgbClr val="92D050"/>
              </a:solidFill>
            </a:endParaRPr>
          </a:p>
        </p:txBody>
      </p:sp>
      <p:sp>
        <p:nvSpPr>
          <p:cNvPr id="19" name="Rectangle 18"/>
          <p:cNvSpPr/>
          <p:nvPr/>
        </p:nvSpPr>
        <p:spPr>
          <a:xfrm>
            <a:off x="363681" y="5705544"/>
            <a:ext cx="6712528" cy="738664"/>
          </a:xfrm>
          <a:prstGeom prst="rect">
            <a:avLst/>
          </a:prstGeom>
        </p:spPr>
        <p:txBody>
          <a:bodyPr wrap="square">
            <a:spAutoFit/>
          </a:bodyPr>
          <a:lstStyle/>
          <a:p>
            <a:pPr>
              <a:spcAft>
                <a:spcPts val="1800"/>
              </a:spcAft>
            </a:pPr>
            <a:r>
              <a:rPr lang="en-US" sz="1400" dirty="0" smtClean="0">
                <a:solidFill>
                  <a:srgbClr val="92D050"/>
                </a:solidFill>
                <a:sym typeface="Wingdings" pitchFamily="2" charset="2"/>
              </a:rPr>
              <a:t> </a:t>
            </a:r>
            <a:r>
              <a:rPr lang="en-US" sz="1400" dirty="0" smtClean="0">
                <a:solidFill>
                  <a:schemeClr val="bg1"/>
                </a:solidFill>
              </a:rPr>
              <a:t>Elasticsearch </a:t>
            </a:r>
            <a:r>
              <a:rPr lang="en-US" sz="1400" dirty="0">
                <a:solidFill>
                  <a:schemeClr val="bg1"/>
                </a:solidFill>
              </a:rPr>
              <a:t>puts your data safety first. Document changes are recorded in transaction logs on multiple nodes in the cluster to minimize the chance of any data loss. </a:t>
            </a:r>
          </a:p>
        </p:txBody>
      </p:sp>
      <p:pic>
        <p:nvPicPr>
          <p:cNvPr id="15" name="Picture 14"/>
          <p:cNvPicPr>
            <a:picLocks noChangeAspect="1"/>
          </p:cNvPicPr>
          <p:nvPr/>
        </p:nvPicPr>
        <p:blipFill>
          <a:blip r:embed="rId3" cstate="print"/>
          <a:stretch>
            <a:fillRect/>
          </a:stretch>
        </p:blipFill>
        <p:spPr>
          <a:xfrm>
            <a:off x="7281086" y="5022990"/>
            <a:ext cx="3619500" cy="16859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 xmlns:p14="http://schemas.microsoft.com/office/powerpoint/2010/main" val="2887677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750"/>
                                        <p:tgtEl>
                                          <p:spTgt spid="11"/>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750"/>
                                        <p:tgtEl>
                                          <p:spTgt spid="19"/>
                                        </p:tgtEl>
                                      </p:cBhvr>
                                    </p:animEffect>
                                  </p:childTnLst>
                                </p:cTn>
                              </p:par>
                            </p:childTnLst>
                          </p:cTn>
                        </p:par>
                        <p:par>
                          <p:cTn id="34" fill="hold">
                            <p:stCondLst>
                              <p:cond delay="125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610" y="830572"/>
            <a:ext cx="5778554" cy="954107"/>
          </a:xfrm>
          <a:prstGeom prst="rect">
            <a:avLst/>
          </a:prstGeom>
        </p:spPr>
        <p:txBody>
          <a:bodyPr wrap="square">
            <a:spAutoFit/>
          </a:bodyPr>
          <a:lstStyle/>
          <a:p>
            <a:pPr>
              <a:spcAft>
                <a:spcPts val="1800"/>
              </a:spcAft>
            </a:pPr>
            <a:r>
              <a:rPr lang="en-US" sz="1400" dirty="0" smtClean="0">
                <a:solidFill>
                  <a:srgbClr val="92D050"/>
                </a:solidFill>
                <a:sym typeface="Wingdings" pitchFamily="2" charset="2"/>
              </a:rPr>
              <a:t> </a:t>
            </a:r>
            <a:r>
              <a:rPr lang="en-US" sz="1400" dirty="0" smtClean="0">
                <a:solidFill>
                  <a:schemeClr val="bg1"/>
                </a:solidFill>
              </a:rPr>
              <a:t>Elasticsearch </a:t>
            </a:r>
            <a:r>
              <a:rPr lang="en-US" sz="1400" dirty="0">
                <a:solidFill>
                  <a:schemeClr val="bg1"/>
                </a:solidFill>
              </a:rPr>
              <a:t>allows you to get started easily. Toss it a JSON document and it will try to detect the data structure, index the data and make it searchable. Later, apply your domain specific knowledge of your data to customize how your data is indexed</a:t>
            </a:r>
            <a:r>
              <a:rPr lang="en-US" sz="1400" dirty="0" smtClean="0">
                <a:solidFill>
                  <a:schemeClr val="bg1"/>
                </a:solidFill>
              </a:rPr>
              <a:t>.</a:t>
            </a:r>
            <a:endParaRPr lang="en-US" sz="1400" dirty="0">
              <a:solidFill>
                <a:schemeClr val="bg1"/>
              </a:solidFill>
            </a:endParaRPr>
          </a:p>
        </p:txBody>
      </p:sp>
      <p:grpSp>
        <p:nvGrpSpPr>
          <p:cNvPr id="5" name="Group 4"/>
          <p:cNvGrpSpPr/>
          <p:nvPr/>
        </p:nvGrpSpPr>
        <p:grpSpPr>
          <a:xfrm>
            <a:off x="254760" y="302681"/>
            <a:ext cx="6249949" cy="1611179"/>
            <a:chOff x="768798" y="-1273399"/>
            <a:chExt cx="7362859" cy="3965710"/>
          </a:xfrm>
        </p:grpSpPr>
        <p:sp>
          <p:nvSpPr>
            <p:cNvPr id="6" name="Rectangle 5"/>
            <p:cNvSpPr/>
            <p:nvPr/>
          </p:nvSpPr>
          <p:spPr>
            <a:xfrm>
              <a:off x="768798" y="-1273399"/>
              <a:ext cx="4563576"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a:solidFill>
                    <a:srgbClr val="92D050"/>
                  </a:solidFill>
                </a:rPr>
                <a:t>Schema free</a:t>
              </a:r>
            </a:p>
          </p:txBody>
        </p:sp>
        <p:sp>
          <p:nvSpPr>
            <p:cNvPr id="7" name="Rectangle 6"/>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grpSp>
        <p:nvGrpSpPr>
          <p:cNvPr id="8" name="Group 7"/>
          <p:cNvGrpSpPr/>
          <p:nvPr/>
        </p:nvGrpSpPr>
        <p:grpSpPr>
          <a:xfrm>
            <a:off x="4717474" y="2466801"/>
            <a:ext cx="6995732" cy="1265227"/>
            <a:chOff x="768798" y="-1273399"/>
            <a:chExt cx="7362859" cy="3965710"/>
          </a:xfrm>
        </p:grpSpPr>
        <p:sp>
          <p:nvSpPr>
            <p:cNvPr id="9" name="Rectangle 8"/>
            <p:cNvSpPr/>
            <p:nvPr/>
          </p:nvSpPr>
          <p:spPr>
            <a:xfrm>
              <a:off x="768798" y="-1273399"/>
              <a:ext cx="7064791"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a:solidFill>
                    <a:srgbClr val="92D050"/>
                  </a:solidFill>
                </a:rPr>
                <a:t>Conflict management</a:t>
              </a:r>
            </a:p>
          </p:txBody>
        </p:sp>
        <p:sp>
          <p:nvSpPr>
            <p:cNvPr id="10" name="Rectangle 9"/>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sp>
        <p:nvSpPr>
          <p:cNvPr id="11" name="Rectangle 10"/>
          <p:cNvSpPr/>
          <p:nvPr/>
        </p:nvSpPr>
        <p:spPr>
          <a:xfrm>
            <a:off x="4717474" y="3018883"/>
            <a:ext cx="6524336" cy="523220"/>
          </a:xfrm>
          <a:prstGeom prst="rect">
            <a:avLst/>
          </a:prstGeom>
        </p:spPr>
        <p:txBody>
          <a:bodyPr wrap="square">
            <a:spAutoFit/>
          </a:bodyPr>
          <a:lstStyle/>
          <a:p>
            <a:pPr>
              <a:spcAft>
                <a:spcPts val="1800"/>
              </a:spcAft>
            </a:pPr>
            <a:r>
              <a:rPr lang="en-US" sz="1400" dirty="0">
                <a:solidFill>
                  <a:srgbClr val="92D050"/>
                </a:solidFill>
                <a:sym typeface="Wingdings" pitchFamily="2" charset="2"/>
              </a:rPr>
              <a:t> </a:t>
            </a:r>
            <a:r>
              <a:rPr lang="en-US" sz="1400" dirty="0" smtClean="0">
                <a:solidFill>
                  <a:schemeClr val="bg1"/>
                </a:solidFill>
              </a:rPr>
              <a:t>Optimistic </a:t>
            </a:r>
            <a:r>
              <a:rPr lang="en-US" sz="1400" dirty="0">
                <a:solidFill>
                  <a:schemeClr val="bg1"/>
                </a:solidFill>
              </a:rPr>
              <a:t>version control can be used where needed to ensure that data is never lost due to conflicting changes from multiple </a:t>
            </a:r>
            <a:r>
              <a:rPr lang="en-US" sz="1400" dirty="0" smtClean="0">
                <a:solidFill>
                  <a:schemeClr val="bg1"/>
                </a:solidFill>
              </a:rPr>
              <a:t>processes.</a:t>
            </a:r>
          </a:p>
        </p:txBody>
      </p:sp>
      <p:pic>
        <p:nvPicPr>
          <p:cNvPr id="14" name="Picture 13"/>
          <p:cNvPicPr>
            <a:picLocks noChangeAspect="1"/>
          </p:cNvPicPr>
          <p:nvPr/>
        </p:nvPicPr>
        <p:blipFill>
          <a:blip r:embed="rId2" cstate="print"/>
          <a:stretch>
            <a:fillRect/>
          </a:stretch>
        </p:blipFill>
        <p:spPr>
          <a:xfrm>
            <a:off x="6347900" y="718843"/>
            <a:ext cx="4743450" cy="1400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2" name="Picture 2" descr="Conflict management"/>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4760" y="2466799"/>
            <a:ext cx="4278454" cy="1181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6" name="Rectangle 15"/>
          <p:cNvSpPr/>
          <p:nvPr/>
        </p:nvSpPr>
        <p:spPr>
          <a:xfrm>
            <a:off x="332732" y="4110859"/>
            <a:ext cx="3873783" cy="438592"/>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a:solidFill>
                  <a:srgbClr val="92D050"/>
                </a:solidFill>
              </a:rPr>
              <a:t>Active community</a:t>
            </a:r>
          </a:p>
        </p:txBody>
      </p:sp>
      <p:sp>
        <p:nvSpPr>
          <p:cNvPr id="17" name="Rectangle 16"/>
          <p:cNvSpPr/>
          <p:nvPr/>
        </p:nvSpPr>
        <p:spPr>
          <a:xfrm>
            <a:off x="332732" y="4549451"/>
            <a:ext cx="5778554" cy="1615827"/>
          </a:xfrm>
          <a:prstGeom prst="rect">
            <a:avLst/>
          </a:prstGeom>
        </p:spPr>
        <p:txBody>
          <a:bodyPr wrap="square">
            <a:spAutoFit/>
          </a:bodyPr>
          <a:lstStyle/>
          <a:p>
            <a:pPr>
              <a:spcAft>
                <a:spcPts val="1800"/>
              </a:spcAft>
            </a:pPr>
            <a:r>
              <a:rPr lang="en-US" sz="1400" dirty="0">
                <a:solidFill>
                  <a:srgbClr val="92D050"/>
                </a:solidFill>
                <a:sym typeface="Wingdings" pitchFamily="2" charset="2"/>
              </a:rPr>
              <a:t> </a:t>
            </a:r>
            <a:r>
              <a:rPr lang="en-US" sz="1400" dirty="0" smtClean="0">
                <a:solidFill>
                  <a:schemeClr val="bg1"/>
                </a:solidFill>
              </a:rPr>
              <a:t>The </a:t>
            </a:r>
            <a:r>
              <a:rPr lang="en-US" sz="1400" dirty="0">
                <a:solidFill>
                  <a:schemeClr val="bg1"/>
                </a:solidFill>
              </a:rPr>
              <a:t>community, other than creating nice tools and plugins, is very helpful and supporting. The overall vibe is really great, and this is an important metric of any OSS project</a:t>
            </a:r>
            <a:r>
              <a:rPr lang="en-US" sz="1400" dirty="0" smtClean="0">
                <a:solidFill>
                  <a:schemeClr val="bg1"/>
                </a:solidFill>
              </a:rPr>
              <a:t>.</a:t>
            </a:r>
          </a:p>
          <a:p>
            <a:pPr>
              <a:spcAft>
                <a:spcPts val="1800"/>
              </a:spcAft>
            </a:pPr>
            <a:r>
              <a:rPr lang="en-US" sz="1400" dirty="0">
                <a:solidFill>
                  <a:srgbClr val="92D050"/>
                </a:solidFill>
                <a:sym typeface="Wingdings" pitchFamily="2" charset="2"/>
              </a:rPr>
              <a:t> </a:t>
            </a:r>
            <a:r>
              <a:rPr lang="en-US" sz="1400" dirty="0" smtClean="0">
                <a:solidFill>
                  <a:schemeClr val="bg1"/>
                </a:solidFill>
              </a:rPr>
              <a:t>There </a:t>
            </a:r>
            <a:r>
              <a:rPr lang="en-US" sz="1400" dirty="0">
                <a:solidFill>
                  <a:schemeClr val="bg1"/>
                </a:solidFill>
              </a:rPr>
              <a:t>are also some books currently being written by community members, and many blog posts around the net sharing experiences and knowledge</a:t>
            </a:r>
          </a:p>
        </p:txBody>
      </p:sp>
    </p:spTree>
    <p:extLst>
      <p:ext uri="{BB962C8B-B14F-4D97-AF65-F5344CB8AC3E}">
        <p14:creationId xmlns="" xmlns:p14="http://schemas.microsoft.com/office/powerpoint/2010/main" val="112884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122"/>
                                        </p:tgtEl>
                                        <p:attrNameLst>
                                          <p:attrName>style.visibility</p:attrName>
                                        </p:attrNameLst>
                                      </p:cBhvr>
                                      <p:to>
                                        <p:strVal val="visible"/>
                                      </p:to>
                                    </p:set>
                                    <p:anim calcmode="lin" valueType="num">
                                      <p:cBhvr additive="base">
                                        <p:cTn id="29" dur="500" fill="hold"/>
                                        <p:tgtEl>
                                          <p:spTgt spid="5122"/>
                                        </p:tgtEl>
                                        <p:attrNameLst>
                                          <p:attrName>ppt_x</p:attrName>
                                        </p:attrNameLst>
                                      </p:cBhvr>
                                      <p:tavLst>
                                        <p:tav tm="0">
                                          <p:val>
                                            <p:strVal val="#ppt_x"/>
                                          </p:val>
                                        </p:tav>
                                        <p:tav tm="100000">
                                          <p:val>
                                            <p:strVal val="#ppt_x"/>
                                          </p:val>
                                        </p:tav>
                                      </p:tavLst>
                                    </p:anim>
                                    <p:anim calcmode="lin" valueType="num">
                                      <p:cBhvr additive="base">
                                        <p:cTn id="30"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19112" y="402776"/>
            <a:ext cx="11149013" cy="553998"/>
          </a:xfrm>
        </p:spPr>
        <p:txBody>
          <a:bodyPr/>
          <a:lstStyle/>
          <a:p>
            <a:r>
              <a:rPr lang="en-US" sz="4000" dirty="0" smtClean="0">
                <a:solidFill>
                  <a:srgbClr val="00AEEF"/>
                </a:solidFill>
                <a:latin typeface="+mn-lt"/>
                <a:cs typeface="+mn-cs"/>
              </a:rPr>
              <a:t>Basic Concepts</a:t>
            </a:r>
            <a:endParaRPr lang="en-US" sz="4000" dirty="0">
              <a:solidFill>
                <a:srgbClr val="00AEEF"/>
              </a:solidFill>
              <a:latin typeface="+mn-lt"/>
              <a:cs typeface="+mn-cs"/>
            </a:endParaRPr>
          </a:p>
        </p:txBody>
      </p:sp>
      <p:sp>
        <p:nvSpPr>
          <p:cNvPr id="4" name="Rectangle 3"/>
          <p:cNvSpPr/>
          <p:nvPr/>
        </p:nvSpPr>
        <p:spPr>
          <a:xfrm>
            <a:off x="411522" y="1154201"/>
            <a:ext cx="11364191" cy="5078313"/>
          </a:xfrm>
          <a:prstGeom prst="rect">
            <a:avLst/>
          </a:prstGeom>
        </p:spPr>
        <p:txBody>
          <a:bodyPr wrap="square">
            <a:spAutoFit/>
          </a:bodyPr>
          <a:lstStyle/>
          <a:p>
            <a:r>
              <a:rPr lang="en-US" sz="1800" dirty="0" smtClean="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rPr>
              <a:t>Cluster : </a:t>
            </a:r>
          </a:p>
          <a:p>
            <a:r>
              <a:rPr lang="en-US" sz="1800" spc="-100" dirty="0" smtClean="0">
                <a:ln w="3175">
                  <a:noFill/>
                </a:ln>
                <a:solidFill>
                  <a:schemeClr val="bg1"/>
                </a:solidFill>
                <a:latin typeface="Segoe UI Light" pitchFamily="34" charset="0"/>
                <a:cs typeface="Arial" charset="0"/>
              </a:rPr>
              <a:t>	A </a:t>
            </a:r>
            <a:r>
              <a:rPr lang="en-US" sz="1800" spc="-100" dirty="0">
                <a:ln w="3175">
                  <a:noFill/>
                </a:ln>
                <a:solidFill>
                  <a:schemeClr val="bg1"/>
                </a:solidFill>
                <a:latin typeface="Segoe UI Light" pitchFamily="34" charset="0"/>
                <a:cs typeface="Arial" charset="0"/>
              </a:rPr>
              <a:t>cluster consists of one or more nodes which share the same cluster name. Each </a:t>
            </a:r>
            <a:r>
              <a:rPr lang="en-US" sz="1800" spc="-100" dirty="0" smtClean="0">
                <a:ln w="3175">
                  <a:noFill/>
                </a:ln>
                <a:solidFill>
                  <a:schemeClr val="bg1"/>
                </a:solidFill>
                <a:latin typeface="Segoe UI Light" pitchFamily="34" charset="0"/>
                <a:cs typeface="Arial" charset="0"/>
              </a:rPr>
              <a:t>cluster </a:t>
            </a:r>
            <a:r>
              <a:rPr lang="en-US" sz="1800" spc="-100" dirty="0">
                <a:ln w="3175">
                  <a:noFill/>
                </a:ln>
                <a:solidFill>
                  <a:schemeClr val="bg1"/>
                </a:solidFill>
                <a:latin typeface="Segoe UI Light" pitchFamily="34" charset="0"/>
                <a:cs typeface="Arial" charset="0"/>
              </a:rPr>
              <a:t>has a single master node </a:t>
            </a:r>
            <a:r>
              <a:rPr lang="en-US" sz="1800" spc="-100" dirty="0" smtClean="0">
                <a:ln w="3175">
                  <a:noFill/>
                </a:ln>
                <a:solidFill>
                  <a:schemeClr val="bg1"/>
                </a:solidFill>
                <a:latin typeface="Segoe UI Light" pitchFamily="34" charset="0"/>
                <a:cs typeface="Arial" charset="0"/>
              </a:rPr>
              <a:t>	which </a:t>
            </a:r>
            <a:r>
              <a:rPr lang="en-US" sz="1800" spc="-100" dirty="0">
                <a:ln w="3175">
                  <a:noFill/>
                </a:ln>
                <a:solidFill>
                  <a:schemeClr val="bg1"/>
                </a:solidFill>
                <a:latin typeface="Segoe UI Light" pitchFamily="34" charset="0"/>
                <a:cs typeface="Arial" charset="0"/>
              </a:rPr>
              <a:t>is chosen automatically by the cluster and which can be </a:t>
            </a:r>
            <a:r>
              <a:rPr lang="en-US" sz="1800" spc="-100" dirty="0" smtClean="0">
                <a:ln w="3175">
                  <a:noFill/>
                </a:ln>
                <a:solidFill>
                  <a:schemeClr val="bg1"/>
                </a:solidFill>
                <a:latin typeface="Segoe UI Light" pitchFamily="34" charset="0"/>
                <a:cs typeface="Arial" charset="0"/>
              </a:rPr>
              <a:t>replaced </a:t>
            </a:r>
            <a:r>
              <a:rPr lang="en-US" sz="1800" spc="-100" dirty="0">
                <a:ln w="3175">
                  <a:noFill/>
                </a:ln>
                <a:solidFill>
                  <a:schemeClr val="bg1"/>
                </a:solidFill>
                <a:latin typeface="Segoe UI Light" pitchFamily="34" charset="0"/>
                <a:cs typeface="Arial" charset="0"/>
              </a:rPr>
              <a:t>if the current master node fails</a:t>
            </a:r>
            <a:r>
              <a:rPr lang="en-US" sz="1800" spc="-100" dirty="0" smtClean="0">
                <a:ln w="3175">
                  <a:noFill/>
                </a:ln>
                <a:solidFill>
                  <a:schemeClr val="bg1"/>
                </a:solidFill>
                <a:latin typeface="Segoe UI Light" pitchFamily="34" charset="0"/>
                <a:cs typeface="Arial" charset="0"/>
              </a:rPr>
              <a:t>.</a:t>
            </a:r>
          </a:p>
          <a:p>
            <a:endParaRPr lang="en-US" sz="1800" spc="-100" dirty="0" smtClean="0">
              <a:ln w="3175">
                <a:noFill/>
              </a:ln>
              <a:solidFill>
                <a:schemeClr val="bg1"/>
              </a:solidFill>
              <a:latin typeface="Segoe UI Light" pitchFamily="34" charset="0"/>
              <a:cs typeface="Arial" charset="0"/>
            </a:endParaRPr>
          </a:p>
          <a:p>
            <a:r>
              <a:rPr lang="en-US" sz="1800" dirty="0" smtClean="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rPr>
              <a:t>Node </a:t>
            </a:r>
            <a:r>
              <a:rPr lang="en-US" sz="1800" spc="-100" dirty="0">
                <a:ln w="3175">
                  <a:noFill/>
                </a:ln>
                <a:solidFill>
                  <a:schemeClr val="bg1"/>
                </a:solidFill>
                <a:latin typeface="Segoe UI Light" pitchFamily="34" charset="0"/>
                <a:cs typeface="Arial" charset="0"/>
              </a:rPr>
              <a:t>: </a:t>
            </a:r>
            <a:endParaRPr lang="en-US" sz="1800" spc="-100" dirty="0" smtClean="0">
              <a:ln w="3175">
                <a:noFill/>
              </a:ln>
              <a:solidFill>
                <a:schemeClr val="bg1"/>
              </a:solidFill>
              <a:latin typeface="Segoe UI Light" pitchFamily="34" charset="0"/>
              <a:cs typeface="Arial" charset="0"/>
            </a:endParaRPr>
          </a:p>
          <a:p>
            <a:r>
              <a:rPr lang="en-US" sz="1800" spc="-100" dirty="0" smtClean="0">
                <a:ln w="3175">
                  <a:noFill/>
                </a:ln>
                <a:solidFill>
                  <a:schemeClr val="bg1"/>
                </a:solidFill>
                <a:latin typeface="Segoe UI Light" pitchFamily="34" charset="0"/>
                <a:cs typeface="Arial" charset="0"/>
              </a:rPr>
              <a:t>	A </a:t>
            </a:r>
            <a:r>
              <a:rPr lang="en-US" sz="1800" spc="-100" dirty="0">
                <a:ln w="3175">
                  <a:noFill/>
                </a:ln>
                <a:solidFill>
                  <a:schemeClr val="bg1"/>
                </a:solidFill>
                <a:latin typeface="Segoe UI Light" pitchFamily="34" charset="0"/>
                <a:cs typeface="Arial" charset="0"/>
              </a:rPr>
              <a:t>node is a running instance of </a:t>
            </a:r>
            <a:r>
              <a:rPr lang="en-US" sz="1800" spc="-100" dirty="0" err="1">
                <a:ln w="3175">
                  <a:noFill/>
                </a:ln>
                <a:solidFill>
                  <a:schemeClr val="bg1"/>
                </a:solidFill>
                <a:latin typeface="Segoe UI Light" pitchFamily="34" charset="0"/>
                <a:cs typeface="Arial" charset="0"/>
              </a:rPr>
              <a:t>elasticsearch</a:t>
            </a:r>
            <a:r>
              <a:rPr lang="en-US" sz="1800" spc="-100" dirty="0">
                <a:ln w="3175">
                  <a:noFill/>
                </a:ln>
                <a:solidFill>
                  <a:schemeClr val="bg1"/>
                </a:solidFill>
                <a:latin typeface="Segoe UI Light" pitchFamily="34" charset="0"/>
                <a:cs typeface="Arial" charset="0"/>
              </a:rPr>
              <a:t> which belongs to a cluster. Multiple </a:t>
            </a:r>
            <a:r>
              <a:rPr lang="en-US" sz="1800" spc="-100" dirty="0" smtClean="0">
                <a:ln w="3175">
                  <a:noFill/>
                </a:ln>
                <a:solidFill>
                  <a:schemeClr val="bg1"/>
                </a:solidFill>
                <a:latin typeface="Segoe UI Light" pitchFamily="34" charset="0"/>
                <a:cs typeface="Arial" charset="0"/>
              </a:rPr>
              <a:t>nodes </a:t>
            </a:r>
            <a:r>
              <a:rPr lang="en-US" sz="1800" spc="-100" dirty="0">
                <a:ln w="3175">
                  <a:noFill/>
                </a:ln>
                <a:solidFill>
                  <a:schemeClr val="bg1"/>
                </a:solidFill>
                <a:latin typeface="Segoe UI Light" pitchFamily="34" charset="0"/>
                <a:cs typeface="Arial" charset="0"/>
              </a:rPr>
              <a:t>can be started on a single server </a:t>
            </a:r>
            <a:r>
              <a:rPr lang="en-US" sz="1800" spc="-100" dirty="0" smtClean="0">
                <a:ln w="3175">
                  <a:noFill/>
                </a:ln>
                <a:solidFill>
                  <a:schemeClr val="bg1"/>
                </a:solidFill>
                <a:latin typeface="Segoe UI Light" pitchFamily="34" charset="0"/>
                <a:cs typeface="Arial" charset="0"/>
              </a:rPr>
              <a:t>	for testing </a:t>
            </a:r>
            <a:r>
              <a:rPr lang="en-US" sz="1800" spc="-100" dirty="0">
                <a:ln w="3175">
                  <a:noFill/>
                </a:ln>
                <a:solidFill>
                  <a:schemeClr val="bg1"/>
                </a:solidFill>
                <a:latin typeface="Segoe UI Light" pitchFamily="34" charset="0"/>
                <a:cs typeface="Arial" charset="0"/>
              </a:rPr>
              <a:t>purposes, but usually you should have one </a:t>
            </a:r>
            <a:r>
              <a:rPr lang="en-US" sz="1800" spc="-100" dirty="0" smtClean="0">
                <a:ln w="3175">
                  <a:noFill/>
                </a:ln>
                <a:solidFill>
                  <a:schemeClr val="bg1"/>
                </a:solidFill>
                <a:latin typeface="Segoe UI Light" pitchFamily="34" charset="0"/>
                <a:cs typeface="Arial" charset="0"/>
              </a:rPr>
              <a:t>node </a:t>
            </a:r>
            <a:r>
              <a:rPr lang="en-US" sz="1800" spc="-100" dirty="0">
                <a:ln w="3175">
                  <a:noFill/>
                </a:ln>
                <a:solidFill>
                  <a:schemeClr val="bg1"/>
                </a:solidFill>
                <a:latin typeface="Segoe UI Light" pitchFamily="34" charset="0"/>
                <a:cs typeface="Arial" charset="0"/>
              </a:rPr>
              <a:t>per server</a:t>
            </a:r>
            <a:r>
              <a:rPr lang="en-US" sz="1800" spc="-100" dirty="0" smtClean="0">
                <a:ln w="3175">
                  <a:noFill/>
                </a:ln>
                <a:solidFill>
                  <a:schemeClr val="bg1"/>
                </a:solidFill>
                <a:latin typeface="Segoe UI Light" pitchFamily="34" charset="0"/>
                <a:cs typeface="Arial" charset="0"/>
              </a:rPr>
              <a:t>.</a:t>
            </a:r>
          </a:p>
          <a:p>
            <a:endParaRPr lang="en-US" sz="1800" spc="-100" dirty="0">
              <a:ln w="3175">
                <a:noFill/>
              </a:ln>
              <a:solidFill>
                <a:schemeClr val="bg1"/>
              </a:solidFill>
              <a:latin typeface="Segoe UI Light" pitchFamily="34" charset="0"/>
              <a:cs typeface="Arial" charset="0"/>
            </a:endParaRPr>
          </a:p>
          <a:p>
            <a:r>
              <a:rPr lang="en-US" sz="1800" spc="-100" dirty="0" smtClean="0">
                <a:ln w="3175">
                  <a:noFill/>
                </a:ln>
                <a:solidFill>
                  <a:schemeClr val="bg1"/>
                </a:solidFill>
                <a:latin typeface="Segoe UI Light" pitchFamily="34" charset="0"/>
                <a:cs typeface="Arial" charset="0"/>
              </a:rPr>
              <a:t>	At </a:t>
            </a:r>
            <a:r>
              <a:rPr lang="en-US" sz="1800" spc="-100" dirty="0">
                <a:ln w="3175">
                  <a:noFill/>
                </a:ln>
                <a:solidFill>
                  <a:schemeClr val="bg1"/>
                </a:solidFill>
                <a:latin typeface="Segoe UI Light" pitchFamily="34" charset="0"/>
                <a:cs typeface="Arial" charset="0"/>
              </a:rPr>
              <a:t>startup, a node will use unicast (or multicast, if specified) to discover an existing cluster with </a:t>
            </a:r>
            <a:r>
              <a:rPr lang="en-US" sz="1800" spc="-100" dirty="0" smtClean="0">
                <a:ln w="3175">
                  <a:noFill/>
                </a:ln>
                <a:solidFill>
                  <a:schemeClr val="bg1"/>
                </a:solidFill>
                <a:latin typeface="Segoe UI Light" pitchFamily="34" charset="0"/>
                <a:cs typeface="Arial" charset="0"/>
              </a:rPr>
              <a:t>the </a:t>
            </a:r>
            <a:r>
              <a:rPr lang="en-US" sz="1800" spc="-100" dirty="0">
                <a:ln w="3175">
                  <a:noFill/>
                </a:ln>
                <a:solidFill>
                  <a:schemeClr val="bg1"/>
                </a:solidFill>
                <a:latin typeface="Segoe UI Light" pitchFamily="34" charset="0"/>
                <a:cs typeface="Arial" charset="0"/>
              </a:rPr>
              <a:t>same cluster name </a:t>
            </a:r>
            <a:r>
              <a:rPr lang="en-US" sz="1800" spc="-100" dirty="0" smtClean="0">
                <a:ln w="3175">
                  <a:noFill/>
                </a:ln>
                <a:solidFill>
                  <a:schemeClr val="bg1"/>
                </a:solidFill>
                <a:latin typeface="Segoe UI Light" pitchFamily="34" charset="0"/>
                <a:cs typeface="Arial" charset="0"/>
              </a:rPr>
              <a:t>	and </a:t>
            </a:r>
            <a:r>
              <a:rPr lang="en-US" sz="1800" spc="-100" dirty="0">
                <a:ln w="3175">
                  <a:noFill/>
                </a:ln>
                <a:solidFill>
                  <a:schemeClr val="bg1"/>
                </a:solidFill>
                <a:latin typeface="Segoe UI Light" pitchFamily="34" charset="0"/>
                <a:cs typeface="Arial" charset="0"/>
              </a:rPr>
              <a:t>will try to join that cluster.</a:t>
            </a:r>
            <a:endParaRPr lang="en-US" sz="1800" spc="-100" dirty="0" smtClean="0">
              <a:ln w="3175">
                <a:noFill/>
              </a:ln>
              <a:solidFill>
                <a:schemeClr val="bg1"/>
              </a:solidFill>
              <a:latin typeface="Segoe UI Light" pitchFamily="34" charset="0"/>
              <a:cs typeface="Arial" charset="0"/>
            </a:endParaRPr>
          </a:p>
          <a:p>
            <a:endParaRPr lang="en-US" sz="1800" dirty="0" smtClean="0">
              <a:solidFill>
                <a:srgbClr val="00AEEF"/>
              </a:solidFill>
              <a:sym typeface="Wingdings" pitchFamily="2" charset="2"/>
            </a:endParaRPr>
          </a:p>
          <a:p>
            <a:r>
              <a:rPr lang="en-US" sz="1800" dirty="0" smtClean="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rPr>
              <a:t>Index : </a:t>
            </a:r>
          </a:p>
          <a:p>
            <a:r>
              <a:rPr lang="en-US" sz="1800" spc="-100" dirty="0" smtClean="0">
                <a:ln w="3175">
                  <a:noFill/>
                </a:ln>
                <a:solidFill>
                  <a:schemeClr val="bg1"/>
                </a:solidFill>
                <a:latin typeface="Segoe UI Light" pitchFamily="34" charset="0"/>
                <a:cs typeface="Arial" charset="0"/>
              </a:rPr>
              <a:t>	An </a:t>
            </a:r>
            <a:r>
              <a:rPr lang="en-US" sz="1800" spc="-100" dirty="0">
                <a:ln w="3175">
                  <a:noFill/>
                </a:ln>
                <a:solidFill>
                  <a:schemeClr val="bg1"/>
                </a:solidFill>
                <a:latin typeface="Segoe UI Light" pitchFamily="34" charset="0"/>
                <a:cs typeface="Arial" charset="0"/>
              </a:rPr>
              <a:t>index is like a ‘database’ in a relational database. It has a mapping which </a:t>
            </a:r>
            <a:r>
              <a:rPr lang="en-US" sz="1800" spc="-100" dirty="0" smtClean="0">
                <a:ln w="3175">
                  <a:noFill/>
                </a:ln>
                <a:solidFill>
                  <a:schemeClr val="bg1"/>
                </a:solidFill>
                <a:latin typeface="Segoe UI Light" pitchFamily="34" charset="0"/>
                <a:cs typeface="Arial" charset="0"/>
              </a:rPr>
              <a:t>defines </a:t>
            </a:r>
            <a:r>
              <a:rPr lang="en-US" sz="1800" spc="-100" dirty="0">
                <a:ln w="3175">
                  <a:noFill/>
                </a:ln>
                <a:solidFill>
                  <a:schemeClr val="bg1"/>
                </a:solidFill>
                <a:latin typeface="Segoe UI Light" pitchFamily="34" charset="0"/>
                <a:cs typeface="Arial" charset="0"/>
              </a:rPr>
              <a:t>multiple types</a:t>
            </a:r>
            <a:r>
              <a:rPr lang="en-US" sz="1800" spc="-100" dirty="0" smtClean="0">
                <a:ln w="3175">
                  <a:noFill/>
                </a:ln>
                <a:solidFill>
                  <a:schemeClr val="bg1"/>
                </a:solidFill>
                <a:latin typeface="Segoe UI Light" pitchFamily="34" charset="0"/>
                <a:cs typeface="Arial" charset="0"/>
              </a:rPr>
              <a:t>.</a:t>
            </a:r>
          </a:p>
          <a:p>
            <a:r>
              <a:rPr lang="en-US" sz="1800" spc="-100" dirty="0" smtClean="0">
                <a:ln w="3175">
                  <a:noFill/>
                </a:ln>
                <a:solidFill>
                  <a:schemeClr val="bg1"/>
                </a:solidFill>
                <a:latin typeface="Segoe UI Light" pitchFamily="34" charset="0"/>
                <a:cs typeface="Arial" charset="0"/>
              </a:rPr>
              <a:t>	An </a:t>
            </a:r>
            <a:r>
              <a:rPr lang="en-US" sz="1800" spc="-100" dirty="0">
                <a:ln w="3175">
                  <a:noFill/>
                </a:ln>
                <a:solidFill>
                  <a:schemeClr val="bg1"/>
                </a:solidFill>
                <a:latin typeface="Segoe UI Light" pitchFamily="34" charset="0"/>
                <a:cs typeface="Arial" charset="0"/>
              </a:rPr>
              <a:t>index is a logical namespace which maps to one or more primary shards and can have zero </a:t>
            </a:r>
            <a:r>
              <a:rPr lang="en-US" sz="1800" spc="-100" dirty="0" smtClean="0">
                <a:ln w="3175">
                  <a:noFill/>
                </a:ln>
                <a:solidFill>
                  <a:schemeClr val="bg1"/>
                </a:solidFill>
                <a:latin typeface="Segoe UI Light" pitchFamily="34" charset="0"/>
                <a:cs typeface="Arial" charset="0"/>
              </a:rPr>
              <a:t>or </a:t>
            </a:r>
            <a:r>
              <a:rPr lang="en-US" sz="1800" spc="-100" dirty="0">
                <a:ln w="3175">
                  <a:noFill/>
                </a:ln>
                <a:solidFill>
                  <a:schemeClr val="bg1"/>
                </a:solidFill>
                <a:latin typeface="Segoe UI Light" pitchFamily="34" charset="0"/>
                <a:cs typeface="Arial" charset="0"/>
              </a:rPr>
              <a:t>more replica shards. </a:t>
            </a:r>
          </a:p>
          <a:p>
            <a:endParaRPr lang="en-US" sz="1800" dirty="0" smtClean="0">
              <a:solidFill>
                <a:srgbClr val="00AEEF"/>
              </a:solidFill>
              <a:sym typeface="Wingdings" pitchFamily="2" charset="2"/>
            </a:endParaRPr>
          </a:p>
          <a:p>
            <a:r>
              <a:rPr lang="en-US" sz="1800" dirty="0" smtClean="0">
                <a:solidFill>
                  <a:srgbClr val="00AEEF"/>
                </a:solidFill>
                <a:sym typeface="Wingdings" pitchFamily="2" charset="2"/>
              </a:rPr>
              <a:t> </a:t>
            </a:r>
            <a:r>
              <a:rPr lang="en-US" sz="1800" spc="-100" dirty="0" smtClean="0">
                <a:ln w="3175">
                  <a:noFill/>
                </a:ln>
                <a:solidFill>
                  <a:schemeClr val="bg1"/>
                </a:solidFill>
                <a:latin typeface="Segoe UI Light" pitchFamily="34" charset="0"/>
                <a:cs typeface="Arial" charset="0"/>
              </a:rPr>
              <a:t>Type : </a:t>
            </a:r>
          </a:p>
          <a:p>
            <a:r>
              <a:rPr lang="en-US" sz="1800" spc="-100" dirty="0" smtClean="0">
                <a:ln w="3175">
                  <a:noFill/>
                </a:ln>
                <a:solidFill>
                  <a:schemeClr val="bg1"/>
                </a:solidFill>
                <a:latin typeface="Segoe UI Light" pitchFamily="34" charset="0"/>
                <a:cs typeface="Arial" charset="0"/>
              </a:rPr>
              <a:t>	A </a:t>
            </a:r>
            <a:r>
              <a:rPr lang="en-US" sz="1800" spc="-100" dirty="0">
                <a:ln w="3175">
                  <a:noFill/>
                </a:ln>
                <a:solidFill>
                  <a:schemeClr val="bg1"/>
                </a:solidFill>
                <a:latin typeface="Segoe UI Light" pitchFamily="34" charset="0"/>
                <a:cs typeface="Arial" charset="0"/>
              </a:rPr>
              <a:t>type is like a ‘table’ in a relational database. Each type has a list of fields that can be </a:t>
            </a:r>
            <a:r>
              <a:rPr lang="en-US" sz="1800" spc="-100" dirty="0" smtClean="0">
                <a:ln w="3175">
                  <a:noFill/>
                </a:ln>
                <a:solidFill>
                  <a:schemeClr val="bg1"/>
                </a:solidFill>
                <a:latin typeface="Segoe UI Light" pitchFamily="34" charset="0"/>
                <a:cs typeface="Arial" charset="0"/>
              </a:rPr>
              <a:t>specified </a:t>
            </a:r>
            <a:r>
              <a:rPr lang="en-US" sz="1800" spc="-100" dirty="0">
                <a:ln w="3175">
                  <a:noFill/>
                </a:ln>
                <a:solidFill>
                  <a:schemeClr val="bg1"/>
                </a:solidFill>
                <a:latin typeface="Segoe UI Light" pitchFamily="34" charset="0"/>
                <a:cs typeface="Arial" charset="0"/>
              </a:rPr>
              <a:t>for documents of that </a:t>
            </a:r>
            <a:r>
              <a:rPr lang="en-US" sz="1800" spc="-100" dirty="0" smtClean="0">
                <a:ln w="3175">
                  <a:noFill/>
                </a:ln>
                <a:solidFill>
                  <a:schemeClr val="bg1"/>
                </a:solidFill>
                <a:latin typeface="Segoe UI Light" pitchFamily="34" charset="0"/>
                <a:cs typeface="Arial" charset="0"/>
              </a:rPr>
              <a:t>	type</a:t>
            </a:r>
            <a:r>
              <a:rPr lang="en-US" sz="1800" spc="-100" dirty="0">
                <a:ln w="3175">
                  <a:noFill/>
                </a:ln>
                <a:solidFill>
                  <a:schemeClr val="bg1"/>
                </a:solidFill>
                <a:latin typeface="Segoe UI Light" pitchFamily="34" charset="0"/>
                <a:cs typeface="Arial" charset="0"/>
              </a:rPr>
              <a:t>. The mapping defines how each field in the document is </a:t>
            </a:r>
            <a:r>
              <a:rPr lang="en-US" sz="1800" spc="-100" dirty="0" smtClean="0">
                <a:ln w="3175">
                  <a:noFill/>
                </a:ln>
                <a:solidFill>
                  <a:schemeClr val="bg1"/>
                </a:solidFill>
                <a:latin typeface="Segoe UI Light" pitchFamily="34" charset="0"/>
                <a:cs typeface="Arial" charset="0"/>
              </a:rPr>
              <a:t>analyzed.</a:t>
            </a:r>
            <a:endParaRPr lang="en-US" sz="1800" spc="-100" dirty="0">
              <a:ln w="3175">
                <a:noFill/>
              </a:ln>
              <a:solidFill>
                <a:schemeClr val="bg1"/>
              </a:solidFill>
              <a:latin typeface="Segoe UI Light" pitchFamily="34" charset="0"/>
              <a:cs typeface="Arial" charset="0"/>
            </a:endParaRPr>
          </a:p>
        </p:txBody>
      </p:sp>
    </p:spTree>
    <p:extLst>
      <p:ext uri="{BB962C8B-B14F-4D97-AF65-F5344CB8AC3E}">
        <p14:creationId xmlns="" xmlns:p14="http://schemas.microsoft.com/office/powerpoint/2010/main" val="2486525577"/>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1686</Words>
  <Application>Microsoft Office PowerPoint</Application>
  <PresentationFormat>Custom</PresentationFormat>
  <Paragraphs>313</Paragraphs>
  <Slides>34</Slides>
  <Notes>8</Notes>
  <HiddenSlides>8</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Segoe UI</vt:lpstr>
      <vt:lpstr>Segoe UI Light</vt:lpstr>
      <vt:lpstr>Wingdings</vt:lpstr>
      <vt:lpstr>Segoe Light</vt:lpstr>
      <vt:lpstr>Segoe Semibold</vt:lpstr>
      <vt:lpstr>Consolas</vt:lpstr>
      <vt:lpstr>MS1444_Windows Azure Template 16x9_r08a</vt:lpstr>
      <vt:lpstr>White with Consolas font for code slides</vt:lpstr>
      <vt:lpstr>Elasticsearch</vt:lpstr>
      <vt:lpstr>What is Elasticsearch?</vt:lpstr>
      <vt:lpstr>Slide 3</vt:lpstr>
      <vt:lpstr>Slide 4</vt:lpstr>
      <vt:lpstr>Slide 5</vt:lpstr>
      <vt:lpstr>Slide 6</vt:lpstr>
      <vt:lpstr>Slide 7</vt:lpstr>
      <vt:lpstr>Slide 8</vt:lpstr>
      <vt:lpstr>Basic Concepts</vt:lpstr>
      <vt:lpstr>Basic Concepts</vt:lpstr>
      <vt:lpstr>Basic Concepts</vt:lpstr>
      <vt:lpstr>Installation</vt:lpstr>
      <vt:lpstr>What in a distribution?</vt:lpstr>
      <vt:lpstr>Configuration</vt:lpstr>
      <vt:lpstr>Slide 15</vt:lpstr>
      <vt:lpstr>Is it running?</vt:lpstr>
      <vt:lpstr>Indexing a document</vt:lpstr>
      <vt:lpstr>Getting a document</vt:lpstr>
      <vt:lpstr>Updating a document</vt:lpstr>
      <vt:lpstr>Searching</vt:lpstr>
      <vt:lpstr>Full Text Search (query string)</vt:lpstr>
      <vt:lpstr>Structured Search (filter)</vt:lpstr>
      <vt:lpstr>Analytics (facets)</vt:lpstr>
      <vt:lpstr>ElasticSearch Routing</vt:lpstr>
      <vt:lpstr>Data Synchronization</vt:lpstr>
      <vt:lpstr>Cluster Architecture</vt:lpstr>
      <vt:lpstr>Index Request</vt:lpstr>
      <vt:lpstr>Search Request</vt:lpstr>
      <vt:lpstr>ElasticSearch Monitoring</vt:lpstr>
      <vt:lpstr>ElasticSearch vs Solr</vt:lpstr>
      <vt:lpstr>ElasticSearch Limitations</vt:lpstr>
      <vt:lpstr>open Source libraries</vt:lpstr>
      <vt:lpstr>Slide 33</vt:lpstr>
      <vt:lpstr>Slide 34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2011-12-15T01:49:25Z</dcterms:created>
  <dcterms:modified xsi:type="dcterms:W3CDTF">2017-04-03T15:51:32Z</dcterms:modified>
</cp:coreProperties>
</file>